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68" r:id="rId2"/>
    <p:sldId id="374" r:id="rId3"/>
    <p:sldId id="378" r:id="rId4"/>
    <p:sldId id="376" r:id="rId5"/>
    <p:sldId id="417" r:id="rId6"/>
    <p:sldId id="411" r:id="rId7"/>
    <p:sldId id="418" r:id="rId8"/>
    <p:sldId id="415" r:id="rId9"/>
    <p:sldId id="446" r:id="rId10"/>
    <p:sldId id="447" r:id="rId11"/>
    <p:sldId id="425" r:id="rId12"/>
    <p:sldId id="426" r:id="rId13"/>
    <p:sldId id="421" r:id="rId14"/>
    <p:sldId id="427" r:id="rId15"/>
    <p:sldId id="428" r:id="rId16"/>
    <p:sldId id="449" r:id="rId17"/>
    <p:sldId id="450" r:id="rId18"/>
    <p:sldId id="448" r:id="rId19"/>
    <p:sldId id="452" r:id="rId20"/>
    <p:sldId id="432" r:id="rId21"/>
    <p:sldId id="433" r:id="rId22"/>
    <p:sldId id="413" r:id="rId23"/>
    <p:sldId id="434" r:id="rId24"/>
    <p:sldId id="453" r:id="rId25"/>
    <p:sldId id="463" r:id="rId26"/>
    <p:sldId id="437" r:id="rId27"/>
    <p:sldId id="457" r:id="rId28"/>
    <p:sldId id="388" r:id="rId29"/>
    <p:sldId id="459" r:id="rId30"/>
    <p:sldId id="461" r:id="rId31"/>
    <p:sldId id="444" r:id="rId32"/>
    <p:sldId id="294" r:id="rId33"/>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EE"/>
    <a:srgbClr val="45AD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pt-BR"/>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E870BF87-F00E-40F7-87B4-7364A400834A}" type="datetimeFigureOut">
              <a:rPr lang="pt-BR" smtClean="0"/>
              <a:pPr/>
              <a:t>22/09/2016</a:t>
            </a:fld>
            <a:endParaRPr lang="pt-BR"/>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pt-BR"/>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ACA46E1F-A18A-4382-97AA-D0F7BBA66642}" type="slidenum">
              <a:rPr lang="pt-BR" smtClean="0"/>
              <a:pPr/>
              <a:t>‹#›</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pt-BR"/>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618E3743-2CA4-43FC-88A1-61E34F358253}" type="datetimeFigureOut">
              <a:rPr lang="pt-BR" smtClean="0"/>
              <a:pPr/>
              <a:t>22/09/2016</a:t>
            </a:fld>
            <a:endParaRPr lang="pt-B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pt-BR"/>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pt-B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A1D57F99-3716-4E45-92FC-4BC5339725C1}"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pt-B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pt-BR" dirty="0"/>
          </a:p>
        </p:txBody>
      </p:sp>
      <p:sp>
        <p:nvSpPr>
          <p:cNvPr id="4" name="Date Placeholder 3"/>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7D253A9-FC6D-40B5-A7AE-3163D76703BF}"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4F0E4-789B-4E7C-A34D-D85EF0E53501}" type="datetimeFigureOut">
              <a:rPr lang="pt-BR" smtClean="0"/>
              <a:pPr/>
              <a:t>22/09/2016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7D253A9-FC6D-40B5-A7AE-3163D76703BF}"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pt-B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F0E4-789B-4E7C-A34D-D85EF0E53501}" type="datetimeFigureOut">
              <a:rPr lang="pt-BR" smtClean="0"/>
              <a:pPr/>
              <a:t>22/09/2016</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253A9-FC6D-40B5-A7AE-3163D76703BF}"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1pPr>
      <a:lvl2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2pPr>
      <a:lvl3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4pPr>
      <a:lvl5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68688"/>
            <a:ext cx="6400800" cy="1752600"/>
          </a:xfrm>
        </p:spPr>
        <p:txBody>
          <a:bodyPr>
            <a:normAutofit/>
          </a:bodyPr>
          <a:lstStyle/>
          <a:p>
            <a:r>
              <a:rPr lang="pt-BR" sz="4800" b="1" dirty="0" smtClean="0">
                <a:ln w="1905"/>
                <a:solidFill>
                  <a:schemeClr val="accent6">
                    <a:lumMod val="50000"/>
                  </a:schemeClr>
                </a:solidFill>
                <a:effectLst>
                  <a:innerShdw blurRad="69850" dist="43180" dir="5400000">
                    <a:srgbClr val="000000">
                      <a:alpha val="65000"/>
                    </a:srgbClr>
                  </a:innerShdw>
                </a:effectLst>
              </a:rPr>
              <a:t>Lição 3</a:t>
            </a:r>
          </a:p>
          <a:p>
            <a:r>
              <a:rPr lang="pt-BR" sz="4800" b="1" smtClean="0">
                <a:ln w="1905"/>
                <a:solidFill>
                  <a:schemeClr val="accent6">
                    <a:lumMod val="50000"/>
                  </a:schemeClr>
                </a:solidFill>
                <a:effectLst>
                  <a:innerShdw blurRad="69850" dist="43180" dir="5400000">
                    <a:srgbClr val="000000">
                      <a:alpha val="65000"/>
                    </a:srgbClr>
                  </a:innerShdw>
                </a:effectLst>
              </a:rPr>
              <a:t>Apocalipse 4-5</a:t>
            </a:r>
            <a:endParaRPr lang="pt-BR" sz="4800" dirty="0"/>
          </a:p>
        </p:txBody>
      </p:sp>
      <p:sp>
        <p:nvSpPr>
          <p:cNvPr id="4" name="Rectangle 3"/>
          <p:cNvSpPr/>
          <p:nvPr/>
        </p:nvSpPr>
        <p:spPr>
          <a:xfrm>
            <a:off x="467544" y="931168"/>
            <a:ext cx="8208911" cy="3046988"/>
          </a:xfrm>
          <a:prstGeom prst="rect">
            <a:avLst/>
          </a:prstGeom>
          <a:noFill/>
        </p:spPr>
        <p:txBody>
          <a:bodyPr wrap="square" lIns="91440" tIns="45720" rIns="91440" bIns="45720">
            <a:spAutoFit/>
          </a:bodyPr>
          <a:lstStyle/>
          <a:p>
            <a:pPr algn="ctr"/>
            <a:r>
              <a:rPr lang="pt-BR" sz="9600" b="1" dirty="0" smtClean="0">
                <a:ln w="1905"/>
                <a:solidFill>
                  <a:schemeClr val="accent6">
                    <a:lumMod val="50000"/>
                  </a:schemeClr>
                </a:solidFill>
                <a:effectLst>
                  <a:innerShdw blurRad="69850" dist="43180" dir="5400000">
                    <a:srgbClr val="000000">
                      <a:alpha val="65000"/>
                    </a:srgbClr>
                  </a:innerShdw>
                </a:effectLst>
              </a:rPr>
              <a:t>O LIVRO de </a:t>
            </a:r>
          </a:p>
          <a:p>
            <a:pPr algn="ctr"/>
            <a:r>
              <a:rPr lang="pt-BR" sz="9600" b="1" dirty="0" smtClean="0">
                <a:ln w="1905"/>
                <a:solidFill>
                  <a:schemeClr val="accent6">
                    <a:lumMod val="50000"/>
                  </a:schemeClr>
                </a:solidFill>
                <a:effectLst>
                  <a:innerShdw blurRad="69850" dist="43180" dir="5400000">
                    <a:srgbClr val="000000">
                      <a:alpha val="65000"/>
                    </a:srgbClr>
                  </a:innerShdw>
                </a:effectLst>
              </a:rPr>
              <a:t>APOCALIPSE</a:t>
            </a:r>
            <a:endParaRPr lang="pt-BR" sz="9600" b="1" dirty="0">
              <a:ln w="1905"/>
              <a:solidFill>
                <a:schemeClr val="accent6">
                  <a:lumMod val="5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2941.png"/>
          <p:cNvPicPr>
            <a:picLocks noChangeAspect="1"/>
          </p:cNvPicPr>
          <p:nvPr/>
        </p:nvPicPr>
        <p:blipFill>
          <a:blip r:embed="rId2" cstate="print"/>
          <a:stretch>
            <a:fillRect/>
          </a:stretch>
        </p:blipFill>
        <p:spPr>
          <a:xfrm>
            <a:off x="-180528" y="-243408"/>
            <a:ext cx="9505055" cy="7339334"/>
          </a:xfrm>
          <a:prstGeom prst="rect">
            <a:avLst/>
          </a:prstGeom>
        </p:spPr>
      </p:pic>
      <p:sp>
        <p:nvSpPr>
          <p:cNvPr id="5" name="Rectangle 4"/>
          <p:cNvSpPr/>
          <p:nvPr/>
        </p:nvSpPr>
        <p:spPr>
          <a:xfrm>
            <a:off x="2627784" y="4365104"/>
            <a:ext cx="4248472" cy="2797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Oval 5"/>
          <p:cNvSpPr/>
          <p:nvPr/>
        </p:nvSpPr>
        <p:spPr>
          <a:xfrm>
            <a:off x="-15498" y="3006968"/>
            <a:ext cx="3707904" cy="2160240"/>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Oval 6"/>
          <p:cNvSpPr/>
          <p:nvPr/>
        </p:nvSpPr>
        <p:spPr>
          <a:xfrm>
            <a:off x="5436096" y="2852936"/>
            <a:ext cx="3707904" cy="2160240"/>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2987824" y="4725144"/>
            <a:ext cx="3384376" cy="2062103"/>
          </a:xfrm>
          <a:prstGeom prst="rect">
            <a:avLst/>
          </a:prstGeom>
          <a:noFill/>
        </p:spPr>
        <p:txBody>
          <a:bodyPr wrap="square" rtlCol="0">
            <a:spAutoFit/>
          </a:bodyPr>
          <a:lstStyle/>
          <a:p>
            <a:pPr algn="ctr"/>
            <a:r>
              <a:rPr lang="pt-BR" sz="3200" dirty="0" smtClean="0">
                <a:solidFill>
                  <a:schemeClr val="bg1"/>
                </a:solidFill>
                <a:latin typeface="Arial Black" pitchFamily="34" charset="0"/>
              </a:rPr>
              <a:t>Quem são estes vinte e quatro anciãos?</a:t>
            </a:r>
            <a:endParaRPr lang="pt-BR" sz="3200" dirty="0">
              <a:solidFill>
                <a:schemeClr val="bg1"/>
              </a:solidFill>
              <a:latin typeface="Arial Black" pitchFamily="34" charset="0"/>
            </a:endParaRPr>
          </a:p>
        </p:txBody>
      </p:sp>
      <p:pic>
        <p:nvPicPr>
          <p:cNvPr id="9" name="Picture 8"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10" name="Content Placeholder 2"/>
          <p:cNvSpPr txBox="1">
            <a:spLocks/>
          </p:cNvSpPr>
          <p:nvPr/>
        </p:nvSpPr>
        <p:spPr>
          <a:xfrm>
            <a:off x="1115616" y="1711349"/>
            <a:ext cx="6696744" cy="4525963"/>
          </a:xfrm>
          <a:prstGeom prst="rect">
            <a:avLst/>
          </a:prstGeom>
        </p:spPr>
        <p:txBody>
          <a:bodyPr vert="horz" lIns="91440" tIns="45720" rIns="91440" bIns="45720" rtlCol="0">
            <a:noAutofit/>
          </a:bodyPr>
          <a:lstStyle/>
          <a:p>
            <a:pPr lvl="0" algn="ctr">
              <a:spcBef>
                <a:spcPct val="20000"/>
              </a:spcBef>
              <a:defRPr/>
            </a:pPr>
            <a:r>
              <a:rPr lang="pt-BR" sz="2400" b="1" i="1" dirty="0" smtClean="0">
                <a:solidFill>
                  <a:prstClr val="black"/>
                </a:solidFill>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4</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ao redor do trono havia vinte e quatro tronos; e vi assentados sobre os tronos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vinte e quatro anciãos</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vestidos de vestes brancas; e tinham sobre suas cabeças coroas de ouro.</a:t>
            </a:r>
            <a:r>
              <a:rPr lang="pt-BR" sz="2400" b="1" i="1" baseline="30000" dirty="0" smtClean="0">
                <a:latin typeface="Arial" pitchFamily="34" charset="0"/>
                <a:cs typeface="Arial" pitchFamily="34" charset="0"/>
              </a:rPr>
              <a:t>”</a:t>
            </a: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1" name="Rectangle 10"/>
          <p:cNvSpPr/>
          <p:nvPr/>
        </p:nvSpPr>
        <p:spPr>
          <a:xfrm>
            <a:off x="277034" y="414680"/>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Os Vinte e Quatro Anciãos (4:4-5)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0" grpId="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Autofit/>
          </a:bodyPr>
          <a:lstStyle/>
          <a:p>
            <a:pPr hangingPunct="0"/>
            <a:r>
              <a:rPr lang="pt-BR" b="1" dirty="0" smtClean="0"/>
              <a:t>São QUATRO interpretações acerca a identificação destes anciãos:</a:t>
            </a:r>
            <a:endParaRPr lang="en-US" b="1" dirty="0" smtClean="0"/>
          </a:p>
          <a:p>
            <a:pPr hangingPunct="0"/>
            <a:r>
              <a:rPr lang="pt-BR" b="1" dirty="0" smtClean="0"/>
              <a:t> </a:t>
            </a:r>
            <a:endParaRPr lang="en-US" b="1" dirty="0" smtClean="0"/>
          </a:p>
          <a:p>
            <a:pPr hangingPunct="0"/>
            <a:r>
              <a:rPr lang="pt-BR" b="1" dirty="0" smtClean="0"/>
              <a:t>*  ANJOS  -  Porque são ligados com os quatro animais no versículo 6, mas isso nega uma interpretação literal.  Também anjos não usam coroas de vencedores (a palavra "</a:t>
            </a:r>
            <a:r>
              <a:rPr lang="pt-BR" b="1" dirty="0" err="1" smtClean="0"/>
              <a:t>stephanos</a:t>
            </a:r>
            <a:r>
              <a:rPr lang="pt-BR" b="1" dirty="0" smtClean="0"/>
              <a:t>", coroas, é usada também em II Tim. 4:8).</a:t>
            </a:r>
            <a:endParaRPr lang="en-US" b="1" dirty="0" smtClean="0"/>
          </a:p>
          <a:p>
            <a:pPr hangingPunct="0"/>
            <a:r>
              <a:rPr lang="pt-BR" b="1" dirty="0" smtClean="0"/>
              <a:t> </a:t>
            </a:r>
            <a:endParaRPr lang="en-US" b="1" dirty="0" smtClean="0"/>
          </a:p>
          <a:p>
            <a:pPr hangingPunct="0"/>
            <a:r>
              <a:rPr lang="pt-BR" b="1" dirty="0" smtClean="0"/>
              <a:t>*  ISRAEL  -  Porque o número 24 é ligado muitas vezes com Israel: sacer­dotes em I </a:t>
            </a:r>
            <a:r>
              <a:rPr lang="pt-BR" b="1" dirty="0" err="1" smtClean="0"/>
              <a:t>Crô</a:t>
            </a:r>
            <a:r>
              <a:rPr lang="pt-BR" b="1" dirty="0" smtClean="0"/>
              <a:t>. 24:7-19, e soldados em I </a:t>
            </a:r>
            <a:r>
              <a:rPr lang="pt-BR" b="1" dirty="0" err="1" smtClean="0"/>
              <a:t>Crô</a:t>
            </a:r>
            <a:r>
              <a:rPr lang="pt-BR" b="1" dirty="0" smtClean="0"/>
              <a:t>. 27:1-15, mas estes anciões são compostos de "toda a tribo" do mundo (5:9).  Também Israel não foi ressuscitado ainda.</a:t>
            </a:r>
            <a:endParaRPr lang="pt-BR" b="1" dirty="0"/>
          </a:p>
        </p:txBody>
      </p:sp>
      <p:sp>
        <p:nvSpPr>
          <p:cNvPr id="4" name="Rectangle 3"/>
          <p:cNvSpPr/>
          <p:nvPr/>
        </p:nvSpPr>
        <p:spPr>
          <a:xfrm>
            <a:off x="681213" y="208672"/>
            <a:ext cx="7757636"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VINTE e QUATRO ANCIÕES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Autofit/>
          </a:bodyPr>
          <a:lstStyle/>
          <a:p>
            <a:pPr hangingPunct="0"/>
            <a:r>
              <a:rPr lang="pt-BR" b="1" dirty="0" smtClean="0"/>
              <a:t>São QUATRO interpretações acerca a identificação destes anciãos:</a:t>
            </a:r>
            <a:endParaRPr lang="en-US" b="1" dirty="0" smtClean="0"/>
          </a:p>
          <a:p>
            <a:pPr hangingPunct="0"/>
            <a:r>
              <a:rPr lang="pt-BR" b="1" dirty="0" smtClean="0"/>
              <a:t> </a:t>
            </a:r>
            <a:endParaRPr lang="en-US" b="1" dirty="0" smtClean="0"/>
          </a:p>
          <a:p>
            <a:pPr hangingPunct="0"/>
            <a:r>
              <a:rPr lang="pt-BR" b="1" dirty="0" smtClean="0"/>
              <a:t>*  ISRAEL E A IGREJA  -  Porque as 12 tribos de Israel mais os 12 apóstolos fazem 24 anciãos, mas Israel não foi ressuscitado ainda. Reconheço que os salvos de Israel estão presentes também, mas não com  corpos glorificados. Lembra que eles estão em volta do trono não em dois lados.</a:t>
            </a:r>
            <a:r>
              <a:rPr lang="en-US" b="1" dirty="0" smtClean="0"/>
              <a:t> </a:t>
            </a:r>
          </a:p>
          <a:p>
            <a:pPr hangingPunct="0"/>
            <a:endParaRPr lang="en-US" b="1" dirty="0" smtClean="0"/>
          </a:p>
          <a:p>
            <a:pPr hangingPunct="0"/>
            <a:r>
              <a:rPr lang="pt-BR" b="1" dirty="0" smtClean="0"/>
              <a:t>*  A IGREJA - Creio que isso é certo.</a:t>
            </a:r>
            <a:endParaRPr lang="pt-BR" b="1" dirty="0"/>
          </a:p>
        </p:txBody>
      </p:sp>
      <p:sp>
        <p:nvSpPr>
          <p:cNvPr id="4" name="Rectangle 3"/>
          <p:cNvSpPr/>
          <p:nvPr/>
        </p:nvSpPr>
        <p:spPr>
          <a:xfrm>
            <a:off x="681213" y="208672"/>
            <a:ext cx="7757636"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VINTE e QUATRO ANCIÕES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Autofit/>
          </a:bodyPr>
          <a:lstStyle/>
          <a:p>
            <a:pPr algn="ctr" hangingPunct="0"/>
            <a:r>
              <a:rPr lang="pt-BR" b="1" dirty="0" smtClean="0"/>
              <a:t>São várias razões porque acreditamos que representam a igreja:</a:t>
            </a:r>
            <a:endParaRPr lang="en-US" b="1" dirty="0" smtClean="0"/>
          </a:p>
          <a:p>
            <a:pPr hangingPunct="0"/>
            <a:r>
              <a:rPr lang="pt-BR" b="1" dirty="0" smtClean="0"/>
              <a:t> </a:t>
            </a:r>
            <a:endParaRPr lang="en-US" b="1" dirty="0" smtClean="0"/>
          </a:p>
          <a:p>
            <a:pPr hangingPunct="0"/>
            <a:r>
              <a:rPr lang="pt-BR" b="1" dirty="0" smtClean="0"/>
              <a:t>1)  </a:t>
            </a:r>
            <a:r>
              <a:rPr lang="pt-BR" b="1" u="sng" dirty="0" smtClean="0"/>
              <a:t>A Sua Posição</a:t>
            </a:r>
            <a:r>
              <a:rPr lang="pt-BR" b="1" dirty="0" smtClean="0"/>
              <a:t>:  Estão sentados ao redor do trono central sobre 24 tronos reais.  A Igreja está ligada com autoridade (reis) e tronos (Apo. 1:6, 3:21). Note que eles estão ao redor do trono, não dois lados como no quadro. Isso mostra um grupo, não dois grupos.</a:t>
            </a:r>
            <a:endParaRPr lang="en-US" b="1" dirty="0" smtClean="0"/>
          </a:p>
          <a:p>
            <a:pPr hangingPunct="0"/>
            <a:r>
              <a:rPr lang="pt-BR" b="1" dirty="0" smtClean="0"/>
              <a:t> </a:t>
            </a:r>
            <a:endParaRPr lang="en-US" b="1" dirty="0" smtClean="0"/>
          </a:p>
          <a:p>
            <a:pPr hangingPunct="0"/>
            <a:r>
              <a:rPr lang="pt-BR" b="1" dirty="0" smtClean="0"/>
              <a:t>2)  </a:t>
            </a:r>
            <a:r>
              <a:rPr lang="pt-BR" b="1" u="sng" dirty="0" smtClean="0"/>
              <a:t>Os Seus Vestidos</a:t>
            </a:r>
            <a:r>
              <a:rPr lang="pt-BR" b="1" dirty="0" smtClean="0"/>
              <a:t>:  O fato de estarem vestido de branco também é cumprimento de outra promessa (Apo. 3:4-5, veja também II Cor. 5:21, Apo. 19:7-8, 14). </a:t>
            </a:r>
            <a:r>
              <a:rPr lang="en-US" b="1" dirty="0" smtClean="0"/>
              <a:t> </a:t>
            </a:r>
            <a:endParaRPr lang="pt-BR" b="1" dirty="0"/>
          </a:p>
        </p:txBody>
      </p:sp>
      <p:sp>
        <p:nvSpPr>
          <p:cNvPr id="4" name="Rectangle 3"/>
          <p:cNvSpPr/>
          <p:nvPr/>
        </p:nvSpPr>
        <p:spPr>
          <a:xfrm>
            <a:off x="681213" y="208672"/>
            <a:ext cx="7757636"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VINTE e QUATRO ANCIÕES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Autofit/>
          </a:bodyPr>
          <a:lstStyle/>
          <a:p>
            <a:pPr algn="ctr" hangingPunct="0"/>
            <a:r>
              <a:rPr lang="pt-BR" b="1" dirty="0" smtClean="0"/>
              <a:t>São várias razões porque acreditamos que representam a igreja:</a:t>
            </a:r>
            <a:endParaRPr lang="en-US" b="1" dirty="0" smtClean="0"/>
          </a:p>
          <a:p>
            <a:pPr hangingPunct="0"/>
            <a:r>
              <a:rPr lang="pt-BR" b="1" dirty="0" smtClean="0"/>
              <a:t> </a:t>
            </a:r>
            <a:endParaRPr lang="en-US" b="1" dirty="0" smtClean="0"/>
          </a:p>
          <a:p>
            <a:pPr hangingPunct="0"/>
            <a:r>
              <a:rPr lang="pt-BR" b="1" dirty="0" smtClean="0"/>
              <a:t>3)  </a:t>
            </a:r>
            <a:r>
              <a:rPr lang="pt-BR" b="1" u="sng" dirty="0" smtClean="0"/>
              <a:t>As Suas Coroas</a:t>
            </a:r>
            <a:r>
              <a:rPr lang="pt-BR" b="1" dirty="0" smtClean="0"/>
              <a:t>:  As coroas foram prometidas para a Igreja (Apo. 2:10).  Paulo falou também que nós receberemos coroas no dia da vinda de Jesus (II Tim. 4:8).  É a mesma palavra usada por Paulo como por João em Apocalipse. </a:t>
            </a:r>
            <a:r>
              <a:rPr lang="en-US" b="1" dirty="0" smtClean="0"/>
              <a:t> </a:t>
            </a:r>
            <a:endParaRPr lang="pt-BR" b="1" dirty="0"/>
          </a:p>
        </p:txBody>
      </p:sp>
      <p:sp>
        <p:nvSpPr>
          <p:cNvPr id="4" name="Rectangle 3"/>
          <p:cNvSpPr/>
          <p:nvPr/>
        </p:nvSpPr>
        <p:spPr>
          <a:xfrm>
            <a:off x="681213" y="208672"/>
            <a:ext cx="7757636"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VINTE e QUATRO ANCIÕES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Autofit/>
          </a:bodyPr>
          <a:lstStyle/>
          <a:p>
            <a:pPr algn="ctr" hangingPunct="0"/>
            <a:r>
              <a:rPr lang="pt-BR" b="1" dirty="0" smtClean="0"/>
              <a:t> São várias razões porque acreditamos que representam a igreja:</a:t>
            </a:r>
            <a:endParaRPr lang="en-US" b="1" dirty="0" smtClean="0"/>
          </a:p>
          <a:p>
            <a:pPr hangingPunct="0"/>
            <a:r>
              <a:rPr lang="pt-BR" b="1" dirty="0" smtClean="0"/>
              <a:t> </a:t>
            </a:r>
            <a:endParaRPr lang="en-US" b="1" dirty="0" smtClean="0"/>
          </a:p>
          <a:p>
            <a:pPr hangingPunct="0"/>
            <a:r>
              <a:rPr lang="pt-BR" b="1" dirty="0" smtClean="0"/>
              <a:t>4)  </a:t>
            </a:r>
            <a:r>
              <a:rPr lang="pt-BR" b="1" u="sng" dirty="0" smtClean="0"/>
              <a:t>O Seu Cântico</a:t>
            </a:r>
            <a:r>
              <a:rPr lang="pt-BR" b="1" dirty="0" smtClean="0"/>
              <a:t>:  O cântico de Apo. 5:9-10 pode ser traduzido: "...</a:t>
            </a:r>
            <a:r>
              <a:rPr lang="pt-BR" b="1" i="1" dirty="0" smtClean="0"/>
              <a:t>com o teu sangue compraste nos para Deus de toda a tribo,...E para nosso Deus nos fizestes reis e sacerdotes; e nós reinaremos sobre a terra</a:t>
            </a:r>
            <a:r>
              <a:rPr lang="pt-BR" b="1" dirty="0" smtClean="0"/>
              <a:t>."  Assim, só pode ser a Igreja que está cantando (Apo. 20:6 e 22:5).  Somente um manuscrito não tem "nos" no versículo 9. </a:t>
            </a:r>
            <a:endParaRPr lang="en-US" b="1" dirty="0" smtClean="0"/>
          </a:p>
          <a:p>
            <a:pPr hangingPunct="0"/>
            <a:r>
              <a:rPr lang="pt-BR" b="1" dirty="0" smtClean="0"/>
              <a:t> </a:t>
            </a:r>
            <a:endParaRPr lang="en-US" b="1" dirty="0" smtClean="0"/>
          </a:p>
          <a:p>
            <a:pPr hangingPunct="0"/>
            <a:r>
              <a:rPr lang="pt-BR" b="1" dirty="0" smtClean="0"/>
              <a:t>5)  </a:t>
            </a:r>
            <a:r>
              <a:rPr lang="pt-BR" b="1" u="sng" dirty="0" smtClean="0"/>
              <a:t>O Seu Número</a:t>
            </a:r>
            <a:r>
              <a:rPr lang="pt-BR" b="1" dirty="0" smtClean="0"/>
              <a:t>:  Os </a:t>
            </a:r>
            <a:r>
              <a:rPr lang="pt-BR" b="1" dirty="0" err="1" smtClean="0"/>
              <a:t>levíticos</a:t>
            </a:r>
            <a:r>
              <a:rPr lang="pt-BR" b="1" dirty="0" smtClean="0"/>
              <a:t> foram divididos em 24 cursos, ou grupos (I </a:t>
            </a:r>
            <a:r>
              <a:rPr lang="pt-BR" b="1" dirty="0" err="1" smtClean="0"/>
              <a:t>Crô</a:t>
            </a:r>
            <a:r>
              <a:rPr lang="pt-BR" b="1" dirty="0" smtClean="0"/>
              <a:t>. 24:1-19).  A Igreja é um sacerdócio real (I Ped. 2:5-9, Apo. 1:6).</a:t>
            </a:r>
            <a:r>
              <a:rPr lang="en-US" b="1" dirty="0" smtClean="0"/>
              <a:t> </a:t>
            </a:r>
            <a:endParaRPr lang="pt-BR" b="1" dirty="0"/>
          </a:p>
        </p:txBody>
      </p:sp>
      <p:sp>
        <p:nvSpPr>
          <p:cNvPr id="4" name="Rectangle 3"/>
          <p:cNvSpPr/>
          <p:nvPr/>
        </p:nvSpPr>
        <p:spPr>
          <a:xfrm>
            <a:off x="681213" y="208672"/>
            <a:ext cx="7757636"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VINTE e QUATRO ANCIÕES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_preview.png"/>
          <p:cNvPicPr>
            <a:picLocks noChangeAspect="1"/>
          </p:cNvPicPr>
          <p:nvPr/>
        </p:nvPicPr>
        <p:blipFill>
          <a:blip r:embed="rId2" cstate="print">
            <a:lum/>
          </a:blip>
          <a:stretch>
            <a:fillRect/>
          </a:stretch>
        </p:blipFill>
        <p:spPr>
          <a:xfrm rot="16200000">
            <a:off x="1125252" y="-1025861"/>
            <a:ext cx="6858000" cy="8964488"/>
          </a:xfrm>
          <a:prstGeom prst="rect">
            <a:avLst/>
          </a:prstGeom>
        </p:spPr>
      </p:pic>
      <p:sp>
        <p:nvSpPr>
          <p:cNvPr id="5" name="Content Placeholder 2"/>
          <p:cNvSpPr txBox="1">
            <a:spLocks/>
          </p:cNvSpPr>
          <p:nvPr/>
        </p:nvSpPr>
        <p:spPr>
          <a:xfrm>
            <a:off x="1115616" y="1711349"/>
            <a:ext cx="6696744" cy="4525963"/>
          </a:xfrm>
          <a:prstGeom prst="rect">
            <a:avLst/>
          </a:prstGeom>
        </p:spPr>
        <p:txBody>
          <a:bodyPr vert="horz" lIns="91440" tIns="45720" rIns="91440" bIns="45720" rtlCol="0">
            <a:noAutofit/>
          </a:bodyPr>
          <a:lstStyle/>
          <a:p>
            <a:pPr lvl="0" algn="ctr">
              <a:spcBef>
                <a:spcPct val="20000"/>
              </a:spcBef>
              <a:defRPr/>
            </a:pPr>
            <a:r>
              <a:rPr lang="pt-BR" sz="2400" b="1" i="1" dirty="0" smtClean="0">
                <a:solidFill>
                  <a:prstClr val="black"/>
                </a:solidFill>
                <a:latin typeface="Arial" pitchFamily="34" charset="0"/>
                <a:cs typeface="Arial" pitchFamily="34" charset="0"/>
              </a:rPr>
              <a:t>“</a:t>
            </a:r>
            <a:r>
              <a:rPr kumimoji="0" lang="pt-BR" sz="2400" b="1" i="1" u="sng"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5</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do trono saíam relâmpagos, e trovões, e vozes; </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diante do trono ardiam </a:t>
            </a:r>
            <a:r>
              <a:rPr kumimoji="0" lang="pt-BR" sz="2400" b="1" i="1" strike="noStrike" kern="1200" cap="none" spc="0" normalizeH="0" baseline="0" noProof="0" dirty="0" smtClean="0">
                <a:ln>
                  <a:noFill/>
                </a:ln>
                <a:solidFill>
                  <a:schemeClr val="tx1"/>
                </a:solidFill>
                <a:effectLst/>
                <a:uLnTx/>
                <a:uFillTx/>
                <a:latin typeface="Arial" pitchFamily="34" charset="0"/>
                <a:ea typeface="+mn-ea"/>
                <a:cs typeface="Arial" pitchFamily="34" charset="0"/>
              </a:rPr>
              <a:t>sete lâmpadas de fogo, as quais são os sete espíritos de Deus.</a:t>
            </a:r>
            <a:r>
              <a:rPr lang="pt-BR" sz="2400" b="1" i="1" baseline="30000" dirty="0" smtClean="0">
                <a:latin typeface="Arial" pitchFamily="34" charset="0"/>
                <a:cs typeface="Arial" pitchFamily="34" charset="0"/>
              </a:rPr>
              <a:t>”</a:t>
            </a:r>
            <a:endParaRPr kumimoji="0" lang="pt-BR" sz="2400" b="1" i="1"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pt-BR" sz="2400" b="1" i="1" baseline="3000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400" b="1" i="1" u="none" strike="noStrike" kern="1200" cap="none" spc="0" normalizeH="0" noProof="0" dirty="0" smtClean="0">
                <a:ln>
                  <a:noFill/>
                </a:ln>
                <a:solidFill>
                  <a:schemeClr val="tx1"/>
                </a:solidFill>
                <a:effectLst/>
                <a:uLnTx/>
                <a:uFillTx/>
                <a:latin typeface="Arial" pitchFamily="34" charset="0"/>
                <a:ea typeface="+mn-ea"/>
                <a:cs typeface="Arial" pitchFamily="34" charset="0"/>
              </a:rPr>
              <a:t>Imaginem a cena como os relâmpagos, trovões e vozes.</a:t>
            </a: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5"/>
          <p:cNvSpPr/>
          <p:nvPr/>
        </p:nvSpPr>
        <p:spPr>
          <a:xfrm>
            <a:off x="277034" y="414680"/>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Os Vinte e Quatro Anciãos (4:4-5)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_preview.png"/>
          <p:cNvPicPr>
            <a:picLocks noChangeAspect="1"/>
          </p:cNvPicPr>
          <p:nvPr/>
        </p:nvPicPr>
        <p:blipFill>
          <a:blip r:embed="rId2" cstate="print">
            <a:lum/>
          </a:blip>
          <a:stretch>
            <a:fillRect/>
          </a:stretch>
        </p:blipFill>
        <p:spPr>
          <a:xfrm rot="16200000">
            <a:off x="1125252" y="-1025861"/>
            <a:ext cx="6858000" cy="8964488"/>
          </a:xfrm>
          <a:prstGeom prst="rect">
            <a:avLst/>
          </a:prstGeom>
        </p:spPr>
      </p:pic>
      <p:sp>
        <p:nvSpPr>
          <p:cNvPr id="5" name="Content Placeholder 2"/>
          <p:cNvSpPr txBox="1">
            <a:spLocks/>
          </p:cNvSpPr>
          <p:nvPr/>
        </p:nvSpPr>
        <p:spPr>
          <a:xfrm>
            <a:off x="1115616" y="1711349"/>
            <a:ext cx="6696744" cy="4525963"/>
          </a:xfrm>
          <a:prstGeom prst="rect">
            <a:avLst/>
          </a:prstGeom>
        </p:spPr>
        <p:txBody>
          <a:bodyPr vert="horz" lIns="91440" tIns="45720" rIns="91440" bIns="45720" rtlCol="0">
            <a:noAutofit/>
          </a:bodyPr>
          <a:lstStyle/>
          <a:p>
            <a:pPr lvl="0" algn="ctr">
              <a:spcBef>
                <a:spcPct val="20000"/>
              </a:spcBef>
              <a:defRPr/>
            </a:pPr>
            <a:r>
              <a:rPr lang="pt-BR" sz="2400" b="1" i="1" dirty="0" smtClean="0">
                <a:solidFill>
                  <a:prstClr val="black"/>
                </a:solidFill>
                <a:latin typeface="Arial" pitchFamily="34" charset="0"/>
                <a:cs typeface="Arial" pitchFamily="34" charset="0"/>
              </a:rPr>
              <a:t>“</a:t>
            </a:r>
            <a:r>
              <a:rPr kumimoji="0" lang="pt-BR" sz="2400" b="1" i="1"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5</a:t>
            </a:r>
            <a:r>
              <a:rPr kumimoji="0" lang="pt-BR" sz="2400" b="1" i="1"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do trono saíam relâmpagos, e trovões, e vozes;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diante do trono ardiam sete lâmpadas de fogo, as quais são os sete espíritos de Deus</a:t>
            </a:r>
            <a:r>
              <a:rPr kumimoji="0" lang="pt-BR" sz="2400" b="1" i="1"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lang="pt-BR" sz="2400" b="1" i="1" baseline="30000" dirty="0" smtClean="0">
                <a:latin typeface="Arial" pitchFamily="34" charset="0"/>
                <a:cs typeface="Arial" pitchFamily="34" charset="0"/>
              </a:rPr>
              <a:t>”</a:t>
            </a:r>
            <a:endParaRPr kumimoji="0" lang="pt-BR" sz="2400" b="1" i="1"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p:txBody>
      </p:sp>
      <p:sp>
        <p:nvSpPr>
          <p:cNvPr id="6" name="Rectangle 5"/>
          <p:cNvSpPr/>
          <p:nvPr/>
        </p:nvSpPr>
        <p:spPr>
          <a:xfrm>
            <a:off x="277034" y="414680"/>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Os Vinte e Quatro Anciãos (4:4-5)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2941.png"/>
          <p:cNvPicPr>
            <a:picLocks noChangeAspect="1"/>
          </p:cNvPicPr>
          <p:nvPr/>
        </p:nvPicPr>
        <p:blipFill>
          <a:blip r:embed="rId2" cstate="print"/>
          <a:stretch>
            <a:fillRect/>
          </a:stretch>
        </p:blipFill>
        <p:spPr>
          <a:xfrm>
            <a:off x="-180528" y="-243408"/>
            <a:ext cx="9505055" cy="7339334"/>
          </a:xfrm>
          <a:prstGeom prst="rect">
            <a:avLst/>
          </a:prstGeom>
        </p:spPr>
      </p:pic>
      <p:sp>
        <p:nvSpPr>
          <p:cNvPr id="5" name="Rectangle 4"/>
          <p:cNvSpPr/>
          <p:nvPr/>
        </p:nvSpPr>
        <p:spPr>
          <a:xfrm>
            <a:off x="2411760" y="4365104"/>
            <a:ext cx="4320480" cy="2797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Oval 5"/>
          <p:cNvSpPr/>
          <p:nvPr/>
        </p:nvSpPr>
        <p:spPr>
          <a:xfrm>
            <a:off x="3203848" y="3501008"/>
            <a:ext cx="2808312" cy="1008112"/>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6"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8" name="Rectangle 7"/>
          <p:cNvSpPr/>
          <p:nvPr/>
        </p:nvSpPr>
        <p:spPr>
          <a:xfrm>
            <a:off x="277034" y="414680"/>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Os Vinte e Quatro Anciãos (4:4-5)</a:t>
            </a:r>
          </a:p>
        </p:txBody>
      </p:sp>
      <p:sp>
        <p:nvSpPr>
          <p:cNvPr id="9" name="Content Placeholder 2"/>
          <p:cNvSpPr txBox="1">
            <a:spLocks/>
          </p:cNvSpPr>
          <p:nvPr/>
        </p:nvSpPr>
        <p:spPr>
          <a:xfrm>
            <a:off x="1115616" y="1711349"/>
            <a:ext cx="6696744" cy="4525963"/>
          </a:xfrm>
          <a:prstGeom prst="rect">
            <a:avLst/>
          </a:prstGeom>
        </p:spPr>
        <p:txBody>
          <a:bodyPr vert="horz" lIns="91440" tIns="45720" rIns="91440" bIns="45720" rtlCol="0">
            <a:noAutofit/>
          </a:bodyPr>
          <a:lstStyle/>
          <a:p>
            <a:pPr algn="ctr">
              <a:spcBef>
                <a:spcPct val="20000"/>
              </a:spcBef>
              <a:defRPr/>
            </a:pPr>
            <a:r>
              <a:rPr kumimoji="0" lang="pt-BR" sz="2400" b="1" strike="noStrike" kern="1200" cap="none" spc="0" normalizeH="0" baseline="0" noProof="0" dirty="0" smtClean="0">
                <a:ln>
                  <a:noFill/>
                </a:ln>
                <a:solidFill>
                  <a:schemeClr val="tx1"/>
                </a:solidFill>
                <a:effectLst/>
                <a:uLnTx/>
                <a:uFillTx/>
                <a:latin typeface="Arial" pitchFamily="34" charset="0"/>
                <a:ea typeface="+mn-ea"/>
                <a:cs typeface="Arial" pitchFamily="34" charset="0"/>
              </a:rPr>
              <a:t>Talvez os </a:t>
            </a:r>
            <a:r>
              <a:rPr kumimoji="0" lang="pt-BR" sz="2400" b="1" i="1" strike="noStrike" kern="1200" cap="none" spc="0" normalizeH="0" baseline="0" noProof="0" dirty="0" smtClean="0">
                <a:ln>
                  <a:noFill/>
                </a:ln>
                <a:solidFill>
                  <a:schemeClr val="tx1"/>
                </a:solidFill>
                <a:effectLst/>
                <a:uLnTx/>
                <a:uFillTx/>
                <a:latin typeface="Arial" pitchFamily="34" charset="0"/>
                <a:ea typeface="+mn-ea"/>
                <a:cs typeface="Arial" pitchFamily="34" charset="0"/>
              </a:rPr>
              <a:t>“sete espíritos de Deus” </a:t>
            </a:r>
            <a:r>
              <a:rPr kumimoji="0" lang="pt-BR" sz="2400" b="1" strike="noStrike" kern="1200" cap="none" spc="0" normalizeH="0" baseline="0" noProof="0" dirty="0" smtClean="0">
                <a:ln>
                  <a:noFill/>
                </a:ln>
                <a:solidFill>
                  <a:schemeClr val="tx1"/>
                </a:solidFill>
                <a:effectLst/>
                <a:uLnTx/>
                <a:uFillTx/>
                <a:latin typeface="Arial" pitchFamily="34" charset="0"/>
                <a:ea typeface="+mn-ea"/>
                <a:cs typeface="Arial" pitchFamily="34" charset="0"/>
              </a:rPr>
              <a:t>estão mencionados </a:t>
            </a:r>
            <a:r>
              <a:rPr lang="pt-BR" sz="2400" b="1" dirty="0" smtClean="0">
                <a:latin typeface="Arial" pitchFamily="34" charset="0"/>
                <a:cs typeface="Arial" pitchFamily="34" charset="0"/>
              </a:rPr>
              <a:t>em Isaías 11:2.</a:t>
            </a:r>
          </a:p>
          <a:p>
            <a:pPr algn="ctr">
              <a:spcBef>
                <a:spcPct val="20000"/>
              </a:spcBef>
              <a:defRPr/>
            </a:pPr>
            <a:endParaRPr lang="pt-BR" sz="1400" b="1" dirty="0" smtClean="0">
              <a:latin typeface="Arial" pitchFamily="34" charset="0"/>
              <a:cs typeface="Arial" pitchFamily="34" charset="0"/>
            </a:endParaRPr>
          </a:p>
          <a:p>
            <a:pPr>
              <a:spcBef>
                <a:spcPct val="20000"/>
              </a:spcBef>
              <a:defRPr/>
            </a:pPr>
            <a:r>
              <a:rPr lang="pt-BR" sz="2400" b="1" i="1" dirty="0" smtClean="0">
                <a:latin typeface="Arial" pitchFamily="34" charset="0"/>
                <a:cs typeface="Arial" pitchFamily="34" charset="0"/>
              </a:rPr>
              <a:t>“E repousará sobre ele </a:t>
            </a:r>
          </a:p>
          <a:p>
            <a:pPr indent="542925">
              <a:spcBef>
                <a:spcPct val="20000"/>
              </a:spcBef>
              <a:defRPr/>
            </a:pPr>
            <a:r>
              <a:rPr lang="pt-BR" sz="2400" b="1" dirty="0" smtClean="0">
                <a:latin typeface="Arial" pitchFamily="34" charset="0"/>
                <a:cs typeface="Arial" pitchFamily="34" charset="0"/>
              </a:rPr>
              <a:t>1- </a:t>
            </a:r>
            <a:r>
              <a:rPr lang="pt-BR" sz="2400" b="1" i="1" dirty="0" smtClean="0">
                <a:latin typeface="Arial" pitchFamily="34" charset="0"/>
                <a:cs typeface="Arial" pitchFamily="34" charset="0"/>
              </a:rPr>
              <a:t> o Espírito do SENHOR, </a:t>
            </a:r>
          </a:p>
          <a:p>
            <a:pPr indent="542925">
              <a:spcBef>
                <a:spcPct val="20000"/>
              </a:spcBef>
              <a:defRPr/>
            </a:pPr>
            <a:r>
              <a:rPr lang="pt-BR" sz="2400" b="1" dirty="0" smtClean="0">
                <a:latin typeface="Arial" pitchFamily="34" charset="0"/>
                <a:cs typeface="Arial" pitchFamily="34" charset="0"/>
              </a:rPr>
              <a:t>2- </a:t>
            </a:r>
            <a:r>
              <a:rPr lang="pt-BR" sz="2400" b="1" i="1" dirty="0" smtClean="0">
                <a:latin typeface="Arial" pitchFamily="34" charset="0"/>
                <a:cs typeface="Arial" pitchFamily="34" charset="0"/>
              </a:rPr>
              <a:t> o espírito de sabedoria </a:t>
            </a:r>
          </a:p>
          <a:p>
            <a:pPr indent="542925">
              <a:spcBef>
                <a:spcPct val="20000"/>
              </a:spcBef>
              <a:defRPr/>
            </a:pPr>
            <a:r>
              <a:rPr lang="pt-BR" sz="2400" b="1" dirty="0" smtClean="0">
                <a:latin typeface="Arial" pitchFamily="34" charset="0"/>
                <a:cs typeface="Arial" pitchFamily="34" charset="0"/>
              </a:rPr>
              <a:t>3-  </a:t>
            </a:r>
            <a:r>
              <a:rPr lang="pt-BR" sz="2400" b="1" i="1" dirty="0" smtClean="0">
                <a:latin typeface="Arial" pitchFamily="34" charset="0"/>
                <a:cs typeface="Arial" pitchFamily="34" charset="0"/>
              </a:rPr>
              <a:t>e de entendimento, </a:t>
            </a:r>
          </a:p>
          <a:p>
            <a:pPr indent="542925">
              <a:spcBef>
                <a:spcPct val="20000"/>
              </a:spcBef>
              <a:defRPr/>
            </a:pPr>
            <a:r>
              <a:rPr lang="pt-BR" sz="2400" b="1" dirty="0" smtClean="0">
                <a:latin typeface="Arial" pitchFamily="34" charset="0"/>
                <a:cs typeface="Arial" pitchFamily="34" charset="0"/>
              </a:rPr>
              <a:t>4-  </a:t>
            </a:r>
            <a:r>
              <a:rPr lang="pt-BR" sz="2400" b="1" i="1" dirty="0" smtClean="0">
                <a:latin typeface="Arial" pitchFamily="34" charset="0"/>
                <a:cs typeface="Arial" pitchFamily="34" charset="0"/>
              </a:rPr>
              <a:t>o espírito de conselho </a:t>
            </a:r>
          </a:p>
          <a:p>
            <a:pPr indent="542925">
              <a:spcBef>
                <a:spcPct val="20000"/>
              </a:spcBef>
              <a:defRPr/>
            </a:pPr>
            <a:r>
              <a:rPr lang="pt-BR" sz="2400" b="1" dirty="0" smtClean="0">
                <a:latin typeface="Arial" pitchFamily="34" charset="0"/>
                <a:cs typeface="Arial" pitchFamily="34" charset="0"/>
              </a:rPr>
              <a:t>5-  </a:t>
            </a:r>
            <a:r>
              <a:rPr lang="pt-BR" sz="2400" b="1" i="1" dirty="0" smtClean="0">
                <a:latin typeface="Arial" pitchFamily="34" charset="0"/>
                <a:cs typeface="Arial" pitchFamily="34" charset="0"/>
              </a:rPr>
              <a:t>e de fortaleza,</a:t>
            </a:r>
          </a:p>
          <a:p>
            <a:pPr indent="542925">
              <a:spcBef>
                <a:spcPct val="20000"/>
              </a:spcBef>
              <a:defRPr/>
            </a:pPr>
            <a:r>
              <a:rPr lang="pt-BR" sz="2400" b="1" dirty="0" smtClean="0">
                <a:latin typeface="Arial" pitchFamily="34" charset="0"/>
                <a:cs typeface="Arial" pitchFamily="34" charset="0"/>
              </a:rPr>
              <a:t>6-  </a:t>
            </a:r>
            <a:r>
              <a:rPr lang="pt-BR" sz="2400" b="1" i="1" dirty="0" smtClean="0">
                <a:latin typeface="Arial" pitchFamily="34" charset="0"/>
                <a:cs typeface="Arial" pitchFamily="34" charset="0"/>
              </a:rPr>
              <a:t>o espírito de conhecimento </a:t>
            </a:r>
          </a:p>
          <a:p>
            <a:pPr indent="542925">
              <a:spcBef>
                <a:spcPct val="20000"/>
              </a:spcBef>
              <a:defRPr/>
            </a:pPr>
            <a:r>
              <a:rPr lang="pt-BR" sz="2400" b="1" dirty="0" smtClean="0">
                <a:latin typeface="Arial" pitchFamily="34" charset="0"/>
                <a:cs typeface="Arial" pitchFamily="34" charset="0"/>
              </a:rPr>
              <a:t>7-  </a:t>
            </a:r>
            <a:r>
              <a:rPr lang="pt-BR" sz="2400" b="1" i="1" dirty="0" smtClean="0">
                <a:latin typeface="Arial" pitchFamily="34" charset="0"/>
                <a:cs typeface="Arial" pitchFamily="34" charset="0"/>
              </a:rPr>
              <a:t>e de temor do SENHOR.”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dissolve">
                                      <p:cBhvr>
                                        <p:cTn id="15" dur="500"/>
                                        <p:tgtEl>
                                          <p:spTgt spid="9">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dissolve">
                                      <p:cBhvr>
                                        <p:cTn id="18" dur="500"/>
                                        <p:tgtEl>
                                          <p:spTgt spid="9">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dissolve">
                                      <p:cBhvr>
                                        <p:cTn id="21" dur="500"/>
                                        <p:tgtEl>
                                          <p:spTgt spid="9">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dissolve">
                                      <p:cBhvr>
                                        <p:cTn id="24" dur="500"/>
                                        <p:tgtEl>
                                          <p:spTgt spid="9">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dissolve">
                                      <p:cBhvr>
                                        <p:cTn id="27" dur="500"/>
                                        <p:tgtEl>
                                          <p:spTgt spid="9">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Effect transition="in" filter="dissolve">
                                      <p:cBhvr>
                                        <p:cTn id="30" dur="500"/>
                                        <p:tgtEl>
                                          <p:spTgt spid="9">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animEffect transition="in" filter="dissolve">
                                      <p:cBhvr>
                                        <p:cTn id="33" dur="500"/>
                                        <p:tgtEl>
                                          <p:spTgt spid="9">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0" nodeType="clickEffect">
                                  <p:stCondLst>
                                    <p:cond delay="0"/>
                                  </p:stCondLst>
                                  <p:childTnLst>
                                    <p:animEffect transition="out" filter="dissolve">
                                      <p:cBhvr>
                                        <p:cTn id="37" dur="500"/>
                                        <p:tgtEl>
                                          <p:spTgt spid="9">
                                            <p:txEl>
                                              <p:pRg st="0" end="0"/>
                                            </p:txEl>
                                          </p:spTgt>
                                        </p:tgtEl>
                                      </p:cBhvr>
                                    </p:animEffect>
                                    <p:set>
                                      <p:cBhvr>
                                        <p:cTn id="38" dur="1" fill="hold">
                                          <p:stCondLst>
                                            <p:cond delay="499"/>
                                          </p:stCondLst>
                                        </p:cTn>
                                        <p:tgtEl>
                                          <p:spTgt spid="9">
                                            <p:txEl>
                                              <p:pRg st="0" end="0"/>
                                            </p:txEl>
                                          </p:spTgt>
                                        </p:tgtEl>
                                        <p:attrNameLst>
                                          <p:attrName>style.visibility</p:attrName>
                                        </p:attrNameLst>
                                      </p:cBhvr>
                                      <p:to>
                                        <p:strVal val="hidden"/>
                                      </p:to>
                                    </p:set>
                                  </p:childTnLst>
                                </p:cTn>
                              </p:par>
                              <p:par>
                                <p:cTn id="39" presetID="9" presetClass="exit" presetSubtype="0" fill="hold" grpId="0" nodeType="withEffect">
                                  <p:stCondLst>
                                    <p:cond delay="0"/>
                                  </p:stCondLst>
                                  <p:childTnLst>
                                    <p:animEffect transition="out" filter="dissolve">
                                      <p:cBhvr>
                                        <p:cTn id="40" dur="500"/>
                                        <p:tgtEl>
                                          <p:spTgt spid="9">
                                            <p:txEl>
                                              <p:pRg st="2" end="2"/>
                                            </p:txEl>
                                          </p:spTgt>
                                        </p:tgtEl>
                                      </p:cBhvr>
                                    </p:animEffect>
                                    <p:set>
                                      <p:cBhvr>
                                        <p:cTn id="41" dur="1" fill="hold">
                                          <p:stCondLst>
                                            <p:cond delay="499"/>
                                          </p:stCondLst>
                                        </p:cTn>
                                        <p:tgtEl>
                                          <p:spTgt spid="9">
                                            <p:txEl>
                                              <p:pRg st="2" end="2"/>
                                            </p:txEl>
                                          </p:spTgt>
                                        </p:tgtEl>
                                        <p:attrNameLst>
                                          <p:attrName>style.visibility</p:attrName>
                                        </p:attrNameLst>
                                      </p:cBhvr>
                                      <p:to>
                                        <p:strVal val="hidden"/>
                                      </p:to>
                                    </p:set>
                                  </p:childTnLst>
                                </p:cTn>
                              </p:par>
                              <p:par>
                                <p:cTn id="42" presetID="9" presetClass="exit" presetSubtype="0" fill="hold" grpId="0" nodeType="withEffect">
                                  <p:stCondLst>
                                    <p:cond delay="0"/>
                                  </p:stCondLst>
                                  <p:childTnLst>
                                    <p:animEffect transition="out" filter="dissolve">
                                      <p:cBhvr>
                                        <p:cTn id="43" dur="500"/>
                                        <p:tgtEl>
                                          <p:spTgt spid="9">
                                            <p:txEl>
                                              <p:pRg st="3" end="3"/>
                                            </p:txEl>
                                          </p:spTgt>
                                        </p:tgtEl>
                                      </p:cBhvr>
                                    </p:animEffect>
                                    <p:set>
                                      <p:cBhvr>
                                        <p:cTn id="44" dur="1" fill="hold">
                                          <p:stCondLst>
                                            <p:cond delay="499"/>
                                          </p:stCondLst>
                                        </p:cTn>
                                        <p:tgtEl>
                                          <p:spTgt spid="9">
                                            <p:txEl>
                                              <p:pRg st="3" end="3"/>
                                            </p:txEl>
                                          </p:spTgt>
                                        </p:tgtEl>
                                        <p:attrNameLst>
                                          <p:attrName>style.visibility</p:attrName>
                                        </p:attrNameLst>
                                      </p:cBhvr>
                                      <p:to>
                                        <p:strVal val="hidden"/>
                                      </p:to>
                                    </p:set>
                                  </p:childTnLst>
                                </p:cTn>
                              </p:par>
                              <p:par>
                                <p:cTn id="45" presetID="9" presetClass="exit" presetSubtype="0" fill="hold" grpId="0" nodeType="withEffect">
                                  <p:stCondLst>
                                    <p:cond delay="0"/>
                                  </p:stCondLst>
                                  <p:childTnLst>
                                    <p:animEffect transition="out" filter="dissolve">
                                      <p:cBhvr>
                                        <p:cTn id="46" dur="500"/>
                                        <p:tgtEl>
                                          <p:spTgt spid="9">
                                            <p:txEl>
                                              <p:pRg st="4" end="4"/>
                                            </p:txEl>
                                          </p:spTgt>
                                        </p:tgtEl>
                                      </p:cBhvr>
                                    </p:animEffect>
                                    <p:set>
                                      <p:cBhvr>
                                        <p:cTn id="47" dur="1" fill="hold">
                                          <p:stCondLst>
                                            <p:cond delay="499"/>
                                          </p:stCondLst>
                                        </p:cTn>
                                        <p:tgtEl>
                                          <p:spTgt spid="9">
                                            <p:txEl>
                                              <p:pRg st="4" end="4"/>
                                            </p:txEl>
                                          </p:spTgt>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500"/>
                                        <p:tgtEl>
                                          <p:spTgt spid="9">
                                            <p:txEl>
                                              <p:pRg st="5" end="5"/>
                                            </p:txEl>
                                          </p:spTgt>
                                        </p:tgtEl>
                                      </p:cBhvr>
                                    </p:animEffect>
                                    <p:set>
                                      <p:cBhvr>
                                        <p:cTn id="50" dur="1" fill="hold">
                                          <p:stCondLst>
                                            <p:cond delay="499"/>
                                          </p:stCondLst>
                                        </p:cTn>
                                        <p:tgtEl>
                                          <p:spTgt spid="9">
                                            <p:txEl>
                                              <p:pRg st="5" end="5"/>
                                            </p:txEl>
                                          </p:spTgt>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500"/>
                                        <p:tgtEl>
                                          <p:spTgt spid="9">
                                            <p:txEl>
                                              <p:pRg st="6" end="6"/>
                                            </p:txEl>
                                          </p:spTgt>
                                        </p:tgtEl>
                                      </p:cBhvr>
                                    </p:animEffect>
                                    <p:set>
                                      <p:cBhvr>
                                        <p:cTn id="53" dur="1" fill="hold">
                                          <p:stCondLst>
                                            <p:cond delay="499"/>
                                          </p:stCondLst>
                                        </p:cTn>
                                        <p:tgtEl>
                                          <p:spTgt spid="9">
                                            <p:txEl>
                                              <p:pRg st="6" end="6"/>
                                            </p:txEl>
                                          </p:spTgt>
                                        </p:tgtEl>
                                        <p:attrNameLst>
                                          <p:attrName>style.visibility</p:attrName>
                                        </p:attrNameLst>
                                      </p:cBhvr>
                                      <p:to>
                                        <p:strVal val="hidden"/>
                                      </p:to>
                                    </p:set>
                                  </p:childTnLst>
                                </p:cTn>
                              </p:par>
                              <p:par>
                                <p:cTn id="54" presetID="9" presetClass="exit" presetSubtype="0" fill="hold" grpId="0" nodeType="withEffect">
                                  <p:stCondLst>
                                    <p:cond delay="0"/>
                                  </p:stCondLst>
                                  <p:childTnLst>
                                    <p:animEffect transition="out" filter="dissolve">
                                      <p:cBhvr>
                                        <p:cTn id="55" dur="500"/>
                                        <p:tgtEl>
                                          <p:spTgt spid="9">
                                            <p:txEl>
                                              <p:pRg st="7" end="7"/>
                                            </p:txEl>
                                          </p:spTgt>
                                        </p:tgtEl>
                                      </p:cBhvr>
                                    </p:animEffect>
                                    <p:set>
                                      <p:cBhvr>
                                        <p:cTn id="56" dur="1" fill="hold">
                                          <p:stCondLst>
                                            <p:cond delay="499"/>
                                          </p:stCondLst>
                                        </p:cTn>
                                        <p:tgtEl>
                                          <p:spTgt spid="9">
                                            <p:txEl>
                                              <p:pRg st="7" end="7"/>
                                            </p:txEl>
                                          </p:spTgt>
                                        </p:tgtEl>
                                        <p:attrNameLst>
                                          <p:attrName>style.visibility</p:attrName>
                                        </p:attrNameLst>
                                      </p:cBhvr>
                                      <p:to>
                                        <p:strVal val="hidden"/>
                                      </p:to>
                                    </p:set>
                                  </p:childTnLst>
                                </p:cTn>
                              </p:par>
                              <p:par>
                                <p:cTn id="57" presetID="9" presetClass="exit" presetSubtype="0" fill="hold" grpId="0" nodeType="withEffect">
                                  <p:stCondLst>
                                    <p:cond delay="0"/>
                                  </p:stCondLst>
                                  <p:childTnLst>
                                    <p:animEffect transition="out" filter="dissolve">
                                      <p:cBhvr>
                                        <p:cTn id="58" dur="500"/>
                                        <p:tgtEl>
                                          <p:spTgt spid="9">
                                            <p:txEl>
                                              <p:pRg st="8" end="8"/>
                                            </p:txEl>
                                          </p:spTgt>
                                        </p:tgtEl>
                                      </p:cBhvr>
                                    </p:animEffect>
                                    <p:set>
                                      <p:cBhvr>
                                        <p:cTn id="59" dur="1" fill="hold">
                                          <p:stCondLst>
                                            <p:cond delay="499"/>
                                          </p:stCondLst>
                                        </p:cTn>
                                        <p:tgtEl>
                                          <p:spTgt spid="9">
                                            <p:txEl>
                                              <p:pRg st="8" end="8"/>
                                            </p:txEl>
                                          </p:spTgt>
                                        </p:tgtEl>
                                        <p:attrNameLst>
                                          <p:attrName>style.visibility</p:attrName>
                                        </p:attrNameLst>
                                      </p:cBhvr>
                                      <p:to>
                                        <p:strVal val="hidden"/>
                                      </p:to>
                                    </p:set>
                                  </p:childTnLst>
                                </p:cTn>
                              </p:par>
                              <p:par>
                                <p:cTn id="60" presetID="9" presetClass="exit" presetSubtype="0" fill="hold" grpId="0" nodeType="withEffect">
                                  <p:stCondLst>
                                    <p:cond delay="0"/>
                                  </p:stCondLst>
                                  <p:childTnLst>
                                    <p:animEffect transition="out" filter="dissolve">
                                      <p:cBhvr>
                                        <p:cTn id="61" dur="500"/>
                                        <p:tgtEl>
                                          <p:spTgt spid="9">
                                            <p:txEl>
                                              <p:pRg st="9" end="9"/>
                                            </p:txEl>
                                          </p:spTgt>
                                        </p:tgtEl>
                                      </p:cBhvr>
                                    </p:animEffect>
                                    <p:set>
                                      <p:cBhvr>
                                        <p:cTn id="62" dur="1" fill="hold">
                                          <p:stCondLst>
                                            <p:cond delay="499"/>
                                          </p:stCondLst>
                                        </p:cTn>
                                        <p:tgtEl>
                                          <p:spTgt spid="9">
                                            <p:txEl>
                                              <p:pRg st="9" end="9"/>
                                            </p:txEl>
                                          </p:spTgt>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2941.png"/>
          <p:cNvPicPr>
            <a:picLocks noChangeAspect="1"/>
          </p:cNvPicPr>
          <p:nvPr/>
        </p:nvPicPr>
        <p:blipFill>
          <a:blip r:embed="rId2" cstate="print"/>
          <a:stretch>
            <a:fillRect/>
          </a:stretch>
        </p:blipFill>
        <p:spPr>
          <a:xfrm>
            <a:off x="-180528" y="-243408"/>
            <a:ext cx="9505055" cy="7339334"/>
          </a:xfrm>
          <a:prstGeom prst="rect">
            <a:avLst/>
          </a:prstGeom>
        </p:spPr>
      </p:pic>
      <p:sp>
        <p:nvSpPr>
          <p:cNvPr id="5" name="Rounded Rectangle 4"/>
          <p:cNvSpPr/>
          <p:nvPr/>
        </p:nvSpPr>
        <p:spPr>
          <a:xfrm>
            <a:off x="2087250" y="4149080"/>
            <a:ext cx="4968552" cy="2232248"/>
          </a:xfrm>
          <a:prstGeom prst="roundRect">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7" name="Rectangle 6"/>
          <p:cNvSpPr/>
          <p:nvPr/>
        </p:nvSpPr>
        <p:spPr>
          <a:xfrm>
            <a:off x="236022" y="389166"/>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Os Quatro Animais (4:6-11)</a:t>
            </a:r>
          </a:p>
        </p:txBody>
      </p:sp>
      <p:sp>
        <p:nvSpPr>
          <p:cNvPr id="8" name="Content Placeholder 2"/>
          <p:cNvSpPr txBox="1">
            <a:spLocks/>
          </p:cNvSpPr>
          <p:nvPr/>
        </p:nvSpPr>
        <p:spPr>
          <a:xfrm>
            <a:off x="1115616" y="1988840"/>
            <a:ext cx="6696744" cy="4608512"/>
          </a:xfrm>
          <a:prstGeom prst="rect">
            <a:avLst/>
          </a:prstGeom>
        </p:spPr>
        <p:txBody>
          <a:bodyPr vert="horz" lIns="91440" tIns="45720" rIns="91440" bIns="45720" rtlCol="0">
            <a:noAutofit/>
          </a:bodyPr>
          <a:lstStyle/>
          <a:p>
            <a:pPr lvl="0" algn="ctr">
              <a:spcBef>
                <a:spcPct val="20000"/>
              </a:spcBef>
              <a:defRPr/>
            </a:pPr>
            <a:r>
              <a:rPr kumimoji="0" lang="pt-BR"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pt-BR" sz="2400" b="1" i="1" dirty="0" smtClean="0">
                <a:solidFill>
                  <a:prstClr val="black"/>
                </a:solidFill>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6</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havia diante do trono como que um mar de vidro, semelhante ao cristal. E no meio do trono, e ao redor do trono,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quatro animais</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cheios de olhos, por diante e por detrás.</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7</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o primeiro animal era semelhante a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um leão</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 o segundo animal semelhante a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um bezerro</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 tinha o terceiro animal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o rosto como de homem</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 o quarto animal era semelhante a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uma águia </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voando.</a:t>
            </a:r>
            <a:r>
              <a:rPr lang="pt-BR" sz="2400" b="1" i="1" baseline="30000" dirty="0" smtClean="0">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a:t>
            </a: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8">
                                            <p:txEl>
                                              <p:pRg st="0" end="0"/>
                                            </p:txEl>
                                          </p:spTgt>
                                        </p:tgtEl>
                                      </p:cBhvr>
                                    </p:animEffect>
                                    <p:set>
                                      <p:cBhvr>
                                        <p:cTn id="20" dur="1" fill="hold">
                                          <p:stCondLst>
                                            <p:cond delay="499"/>
                                          </p:stCondLst>
                                        </p:cTn>
                                        <p:tgtEl>
                                          <p:spTgt spid="8">
                                            <p:txEl>
                                              <p:pRg st="0" end="0"/>
                                            </p:txEl>
                                          </p:spTgt>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1052736"/>
          <a:ext cx="8640959" cy="5722074"/>
        </p:xfrm>
        <a:graphic>
          <a:graphicData uri="http://schemas.openxmlformats.org/drawingml/2006/table">
            <a:tbl>
              <a:tblPr/>
              <a:tblGrid>
                <a:gridCol w="1080120"/>
                <a:gridCol w="1152128"/>
                <a:gridCol w="1224136"/>
                <a:gridCol w="648072"/>
                <a:gridCol w="1224136"/>
                <a:gridCol w="936104"/>
                <a:gridCol w="720080"/>
                <a:gridCol w="648072"/>
                <a:gridCol w="1008111"/>
              </a:tblGrid>
              <a:tr h="148806">
                <a:tc rowSpan="2">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Introdução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Passado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Presente</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Futuro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Conclusão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223">
                <a:tc vMerge="1">
                  <a:txBody>
                    <a:bodyPr/>
                    <a:lstStyle/>
                    <a:p>
                      <a:endParaRPr lang="pt-BR"/>
                    </a:p>
                  </a:txBody>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Pessoa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Possessão</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 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O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Programa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744028">
                <a:tc rowSpan="2">
                  <a:txBody>
                    <a:bodyPr/>
                    <a:lstStyle/>
                    <a:p>
                      <a:pPr marL="0" marR="0">
                        <a:lnSpc>
                          <a:spcPct val="115000"/>
                        </a:lnSpc>
                        <a:spcBef>
                          <a:spcPts val="0"/>
                        </a:spcBef>
                        <a:spcAft>
                          <a:spcPts val="0"/>
                        </a:spcAft>
                      </a:pPr>
                      <a:r>
                        <a:rPr lang="pt-BR" sz="1400" b="1">
                          <a:latin typeface="Calibri"/>
                          <a:ea typeface="Calibri"/>
                          <a:cs typeface="Times New Roman"/>
                        </a:rPr>
                        <a:t>A. Propósito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B. Bênção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C. Saudações</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D. Declaração</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pt-BR" sz="1400" b="1" dirty="0">
                          <a:latin typeface="Calibri"/>
                          <a:ea typeface="Calibri"/>
                          <a:cs typeface="Times New Roman"/>
                        </a:rPr>
                        <a:t>A. A Visão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As Palavras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As</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Sete</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Igrejas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dirty="0">
                          <a:latin typeface="Calibri"/>
                          <a:ea typeface="Calibri"/>
                          <a:cs typeface="Times New Roman"/>
                        </a:rPr>
                        <a:t>A</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Igreja</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Céu</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Tribulação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Terra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dirty="0">
                          <a:latin typeface="Calibri"/>
                          <a:ea typeface="Calibri"/>
                          <a:cs typeface="Times New Roman"/>
                        </a:rPr>
                        <a: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Casamento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Céu</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Milênio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Terra</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Estado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Final</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Terra</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pt-BR" sz="1400" b="1" dirty="0">
                          <a:latin typeface="Calibri"/>
                          <a:ea typeface="Calibri"/>
                          <a:cs typeface="Times New Roman"/>
                        </a:rPr>
                        <a:t>A. Dedicação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Promessa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Convite</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Oração</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473">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r>
                        <a:rPr lang="pt-BR" sz="1400" b="1" dirty="0">
                          <a:latin typeface="Calibri"/>
                          <a:ea typeface="Calibri"/>
                          <a:cs typeface="Times New Roman"/>
                        </a:rPr>
                        <a:t>A. Éfeso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t>
                      </a:r>
                      <a:r>
                        <a:rPr lang="pt-BR" sz="1400" b="1" dirty="0" err="1">
                          <a:latin typeface="Calibri"/>
                          <a:ea typeface="Calibri"/>
                          <a:cs typeface="Times New Roman"/>
                        </a:rPr>
                        <a:t>Esmirna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a:t>
                      </a:r>
                      <a:r>
                        <a:rPr lang="pt-BR" sz="1400" b="1" dirty="0" err="1">
                          <a:latin typeface="Calibri"/>
                          <a:ea typeface="Calibri"/>
                          <a:cs typeface="Times New Roman"/>
                        </a:rPr>
                        <a:t>Pérgamo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a:t>
                      </a:r>
                      <a:r>
                        <a:rPr lang="pt-BR" sz="1400" b="1" dirty="0" err="1">
                          <a:latin typeface="Calibri"/>
                          <a:ea typeface="Calibri"/>
                          <a:cs typeface="Times New Roman"/>
                        </a:rPr>
                        <a:t>Tiatira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E. </a:t>
                      </a:r>
                      <a:r>
                        <a:rPr lang="pt-BR" sz="1400" b="1" dirty="0" err="1">
                          <a:latin typeface="Calibri"/>
                          <a:ea typeface="Calibri"/>
                          <a:cs typeface="Times New Roman"/>
                        </a:rPr>
                        <a:t>Sardes</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F. Filadélfia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G. </a:t>
                      </a:r>
                      <a:r>
                        <a:rPr lang="pt-BR" sz="1400" b="1" dirty="0" err="1">
                          <a:latin typeface="Calibri"/>
                          <a:ea typeface="Calibri"/>
                          <a:cs typeface="Times New Roman"/>
                        </a:rPr>
                        <a:t>Laodicéia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15000"/>
                        </a:lnSpc>
                        <a:spcBef>
                          <a:spcPts val="0"/>
                        </a:spcBef>
                        <a:spcAft>
                          <a:spcPts val="0"/>
                        </a:spcAft>
                      </a:pPr>
                      <a:r>
                        <a:rPr lang="pt-BR" sz="1400" b="1" dirty="0">
                          <a:solidFill>
                            <a:schemeClr val="accent2">
                              <a:lumMod val="50000"/>
                            </a:schemeClr>
                          </a:solidFill>
                          <a:latin typeface="Calibri"/>
                          <a:ea typeface="Calibri"/>
                          <a:cs typeface="Times New Roman"/>
                        </a:rPr>
                        <a:t>Selos </a:t>
                      </a:r>
                      <a:r>
                        <a:rPr lang="pt-BR" sz="1400" b="1" dirty="0" smtClean="0">
                          <a:solidFill>
                            <a:schemeClr val="accent6">
                              <a:lumMod val="75000"/>
                            </a:schemeClr>
                          </a:solidFill>
                          <a:latin typeface="Calibri"/>
                          <a:ea typeface="Calibri"/>
                          <a:cs typeface="Times New Roman"/>
                        </a:rPr>
                        <a:t>Trombetas </a:t>
                      </a:r>
                      <a:r>
                        <a:rPr lang="pt-BR" sz="1400" b="1" dirty="0" smtClean="0">
                          <a:solidFill>
                            <a:srgbClr val="00B050"/>
                          </a:solidFill>
                          <a:latin typeface="Calibri"/>
                          <a:ea typeface="Calibri"/>
                          <a:cs typeface="Times New Roman"/>
                        </a:rPr>
                        <a:t>Salvas</a:t>
                      </a: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en-US" sz="1400" dirty="0">
                        <a:solidFill>
                          <a:srgbClr val="00B050"/>
                        </a:solidFill>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06">
                <a:tc>
                  <a:txBody>
                    <a:bodyPr/>
                    <a:lstStyle/>
                    <a:p>
                      <a:pPr marL="0" marR="0" algn="ctr">
                        <a:lnSpc>
                          <a:spcPct val="115000"/>
                        </a:lnSpc>
                        <a:spcBef>
                          <a:spcPts val="0"/>
                        </a:spcBef>
                        <a:spcAft>
                          <a:spcPts val="0"/>
                        </a:spcAft>
                      </a:pPr>
                      <a:r>
                        <a:rPr lang="pt-BR" sz="800" b="1" dirty="0">
                          <a:latin typeface="Calibri"/>
                          <a:ea typeface="Calibri"/>
                          <a:cs typeface="Times New Roman"/>
                        </a:rPr>
                        <a:t>1:1-8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2-3</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4-5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6-18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21:1-22:5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22:6-21</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098952" y="208672"/>
            <a:ext cx="6922151"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TABELA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7" name="Rounded Rectangle 6"/>
          <p:cNvSpPr/>
          <p:nvPr/>
        </p:nvSpPr>
        <p:spPr>
          <a:xfrm>
            <a:off x="3563888" y="980728"/>
            <a:ext cx="4536504" cy="151216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hangingPunct="0"/>
            <a:r>
              <a:rPr lang="pt-BR" b="1" dirty="0" smtClean="0"/>
              <a:t>Os "quatro animais" equivalem aos querubins do Velho Testamento.  Estes seres viventes aparecem no capítulo 1 de Ezequiel, e podem ser identificados com os querubins que o Senhor colocou à entrada                                          do Éden, e cujas estátuas de ouro                                            ornavam a cobertura do                                          propiciatório do tabernáculo                                        (Êxodo 25:18-20).  </a:t>
            </a:r>
          </a:p>
          <a:p>
            <a:pPr hangingPunct="0"/>
            <a:endParaRPr lang="pt-BR" b="1" dirty="0" smtClean="0"/>
          </a:p>
          <a:p>
            <a:pPr hangingPunct="0"/>
            <a:r>
              <a:rPr lang="pt-BR" b="1" dirty="0" smtClean="0"/>
              <a:t>Como os serafins de Isaías 6:1-3, com os quais é preciso não confundir, estes seres viventes são criaturas de ordem angelical que têm, ao que tudo indica,  o privilégio especial de louvar a santidade de Deus.</a:t>
            </a:r>
          </a:p>
          <a:p>
            <a:pPr hangingPunct="0"/>
            <a:r>
              <a:rPr lang="pt-BR" b="1" dirty="0" smtClean="0"/>
              <a:t> </a:t>
            </a:r>
            <a:endParaRPr lang="pt-BR" b="1" dirty="0"/>
          </a:p>
        </p:txBody>
      </p:sp>
      <p:sp>
        <p:nvSpPr>
          <p:cNvPr id="4" name="Rectangle 3"/>
          <p:cNvSpPr/>
          <p:nvPr/>
        </p:nvSpPr>
        <p:spPr>
          <a:xfrm>
            <a:off x="1856056" y="208672"/>
            <a:ext cx="540795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QUATRO ANIMAIS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1026" name="Picture 2" descr="http://www.jesusnet.org.br/tabernaculo/pop_up/imagens/ark_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16533" y="2492896"/>
            <a:ext cx="3387915"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hangingPunct="0"/>
            <a:r>
              <a:rPr lang="pt-BR" b="1" dirty="0" smtClean="0"/>
              <a:t> O número "quatro" é o número do homem e da criação, e assim representam a criação vivente do mundo.  A palavra traduzida como "animais" é "</a:t>
            </a:r>
            <a:r>
              <a:rPr lang="pt-BR" b="1" dirty="0" err="1" smtClean="0"/>
              <a:t>zoon</a:t>
            </a:r>
            <a:r>
              <a:rPr lang="pt-BR" b="1" dirty="0" smtClean="0"/>
              <a:t>", que significa "os que vivem".  Também os 4 seres viventes são quadros de Jesus Cristo:</a:t>
            </a:r>
          </a:p>
          <a:p>
            <a:pPr hangingPunct="0"/>
            <a:r>
              <a:rPr lang="pt-BR" b="1" dirty="0" smtClean="0"/>
              <a:t> </a:t>
            </a:r>
          </a:p>
          <a:p>
            <a:pPr hangingPunct="0"/>
            <a:r>
              <a:rPr lang="pt-BR" b="1" dirty="0" smtClean="0"/>
              <a:t>* Leão  -  Rei (Dan. 7:4 e Gên. 49:9)  -  Mateus</a:t>
            </a:r>
          </a:p>
          <a:p>
            <a:pPr hangingPunct="0"/>
            <a:r>
              <a:rPr lang="pt-BR" b="1" dirty="0" smtClean="0"/>
              <a:t>* Bezerro - Servo (animal de trabalho)  -  Marcos</a:t>
            </a:r>
          </a:p>
          <a:p>
            <a:pPr hangingPunct="0"/>
            <a:r>
              <a:rPr lang="pt-BR" b="1" dirty="0" smtClean="0"/>
              <a:t>* Rosto de Homem	  -  Filho do Homem  -  Lucas</a:t>
            </a:r>
          </a:p>
          <a:p>
            <a:pPr hangingPunct="0"/>
            <a:r>
              <a:rPr lang="pt-BR" b="1" dirty="0" smtClean="0"/>
              <a:t>* Águia voando  -  Filho de Deus (Divindade)  -  João </a:t>
            </a:r>
          </a:p>
        </p:txBody>
      </p:sp>
      <p:sp>
        <p:nvSpPr>
          <p:cNvPr id="4" name="Rectangle 3"/>
          <p:cNvSpPr/>
          <p:nvPr/>
        </p:nvSpPr>
        <p:spPr>
          <a:xfrm>
            <a:off x="1856056" y="208672"/>
            <a:ext cx="540795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QUATRO ANIMAIS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195736" y="3861048"/>
            <a:ext cx="4752528" cy="2160240"/>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251520" y="1268760"/>
            <a:ext cx="8568952" cy="4525963"/>
          </a:xfrm>
        </p:spPr>
        <p:txBody>
          <a:bodyPr>
            <a:noAutofit/>
          </a:bodyPr>
          <a:lstStyle/>
          <a:p>
            <a:pPr marL="534988" indent="-534988" algn="just" hangingPunct="0">
              <a:spcBef>
                <a:spcPts val="0"/>
              </a:spcBef>
              <a:tabLst>
                <a:tab pos="-685800" algn="l"/>
                <a:tab pos="-457200" algn="l"/>
                <a:tab pos="285750" algn="l"/>
                <a:tab pos="514350" algn="l"/>
                <a:tab pos="534988"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III.		O Programa de Cristo - "As Que Hão de Acontecer Depois Destas" (4 - 22)</a:t>
            </a:r>
            <a:endParaRPr lang="en-US" b="1" kern="50" dirty="0" smtClean="0">
              <a:ea typeface="Times New Roman"/>
            </a:endParaRPr>
          </a:p>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a:t>
            </a:r>
            <a:endParaRPr lang="en-US" b="1" kern="50" dirty="0" smtClean="0">
              <a:ea typeface="Times New Roman"/>
            </a:endParaRPr>
          </a:p>
          <a:p>
            <a:pPr marL="982663" marR="0" lvl="0" indent="-447675" algn="just" hangingPunct="0">
              <a:spcBef>
                <a:spcPts val="0"/>
              </a:spcBef>
              <a:spcAft>
                <a:spcPts val="0"/>
              </a:spcAft>
              <a:buFont typeface="+mj-lt"/>
              <a:buAutoNum type="alphaUcPeriod"/>
              <a:tabLst>
                <a:tab pos="514350" algn="l"/>
                <a:tab pos="6286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429250" algn="l"/>
                <a:tab pos="5886450" algn="l"/>
                <a:tab pos="6343650" algn="l"/>
                <a:tab pos="6800850" algn="l"/>
                <a:tab pos="7258050" algn="l"/>
                <a:tab pos="7715250" algn="l"/>
                <a:tab pos="8172450" algn="l"/>
                <a:tab pos="8629650" algn="l"/>
                <a:tab pos="9086850" algn="l"/>
                <a:tab pos="9544050" algn="l"/>
              </a:tabLst>
            </a:pPr>
            <a:r>
              <a:rPr lang="pt-BR" b="1" kern="50" dirty="0" smtClean="0">
                <a:solidFill>
                  <a:srgbClr val="000000"/>
                </a:solidFill>
                <a:ea typeface="Times New Roman"/>
              </a:rPr>
              <a:t>A Igreja No Céu Com Cristo (4 - 5)</a:t>
            </a:r>
            <a:endParaRPr lang="en-US" b="1" kern="50" dirty="0" smtClean="0">
              <a:ea typeface="Times New Roman"/>
            </a:endParaRPr>
          </a:p>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Convite Para João (4:1) </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Trono de Deus (4:2-3)</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Os Vinte e Quatro Anciãos (4:4-5)</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Os Quatro Animais (4:6-11)</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Livro Com Sete Selos (5:1-4)</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Cristo: O Leão e O Cordeiro (5:5-7)</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Cântico dos 24 Anciões (5:8-10)</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Cântico dos Milhares (5:11-12)</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Louvor Universal (5:13-14)</a:t>
            </a:r>
            <a:endParaRPr lang="en-US" b="1" kern="50" dirty="0" smtClean="0">
              <a:ea typeface="Times New Roman"/>
            </a:endParaRPr>
          </a:p>
          <a:p>
            <a:endParaRPr lang="pt-BR" b="1" dirty="0"/>
          </a:p>
        </p:txBody>
      </p:sp>
      <p:sp>
        <p:nvSpPr>
          <p:cNvPr id="4" name="Rectangle 3"/>
          <p:cNvSpPr/>
          <p:nvPr/>
        </p:nvSpPr>
        <p:spPr>
          <a:xfrm>
            <a:off x="1407947" y="208672"/>
            <a:ext cx="6304162"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Estudo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13" name="Picture 12" descr="image2941.png"/>
          <p:cNvPicPr>
            <a:picLocks noChangeAspect="1"/>
          </p:cNvPicPr>
          <p:nvPr/>
        </p:nvPicPr>
        <p:blipFill>
          <a:blip r:embed="rId2" cstate="print"/>
          <a:stretch>
            <a:fillRect/>
          </a:stretch>
        </p:blipFill>
        <p:spPr>
          <a:xfrm>
            <a:off x="-180528" y="-243408"/>
            <a:ext cx="9505055" cy="7339334"/>
          </a:xfrm>
          <a:prstGeom prst="rect">
            <a:avLst/>
          </a:prstGeom>
        </p:spPr>
      </p:pic>
      <p:pic>
        <p:nvPicPr>
          <p:cNvPr id="7" name="Picture 6"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11" name="Rectangle 10"/>
          <p:cNvSpPr/>
          <p:nvPr/>
        </p:nvSpPr>
        <p:spPr>
          <a:xfrm>
            <a:off x="236022" y="389166"/>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Os Quatro Animais (4:6-11)</a:t>
            </a:r>
          </a:p>
        </p:txBody>
      </p:sp>
      <p:sp>
        <p:nvSpPr>
          <p:cNvPr id="9" name="Content Placeholder 2"/>
          <p:cNvSpPr txBox="1">
            <a:spLocks/>
          </p:cNvSpPr>
          <p:nvPr/>
        </p:nvSpPr>
        <p:spPr>
          <a:xfrm>
            <a:off x="971600" y="1412776"/>
            <a:ext cx="6840760" cy="4525963"/>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pPr lvl="0" algn="ctr">
              <a:spcBef>
                <a:spcPct val="20000"/>
              </a:spcBef>
              <a:defRPr/>
            </a:pPr>
            <a:r>
              <a:rPr lang="pt-BR" sz="2400" b="1" i="1" dirty="0" smtClean="0">
                <a:solidFill>
                  <a:prstClr val="black"/>
                </a:solidFill>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8</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os quatro animais tinham, cada um de per si, seis asas,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ao redor, e por dentro, estavam cheios de olhos</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 não descansam nem de dia nem de noite, dizendo: Santo, Santo, Santo, é o Senhor Deus, o Todo-Poderoso, que era, e que é, e que há de vir.</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9</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quando os animais davam glória, e honra, e ações de graças ao que estava assentado sobre o trono, ao que vive para todo o sempre,”</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a:t>
            </a: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hangingPunct="0"/>
            <a:r>
              <a:rPr lang="pt-BR" b="1" dirty="0" smtClean="0"/>
              <a:t>Os seres viventes são descritos como tendo a inteireza da inteligência:  "e ao redor, e por dentro, estavam cheios de olhos".  Podem tanto ver para frente como para trás. O passado e o futuro estão abertos a eles como um livro.  A visão interna ("por dentro") também lhes pertence.  Eles tinham toda a razão para louvar Deus.</a:t>
            </a:r>
          </a:p>
          <a:p>
            <a:pPr hangingPunct="0"/>
            <a:r>
              <a:rPr lang="pt-BR" b="1" dirty="0" smtClean="0"/>
              <a:t> </a:t>
            </a:r>
          </a:p>
          <a:p>
            <a:pPr hangingPunct="0"/>
            <a:r>
              <a:rPr lang="pt-BR" b="1" dirty="0" smtClean="0"/>
              <a:t>Eles gritam dia e noite louvores ao Santo Deus.  Quando falam "Santo, Santo, Santo", estão falando dos três Santos:  Deus Pai, Deus Filho e Deus Espírito Santo.  (Isa. 6:3)</a:t>
            </a:r>
            <a:endParaRPr lang="pt-BR" b="1" dirty="0"/>
          </a:p>
        </p:txBody>
      </p:sp>
      <p:sp>
        <p:nvSpPr>
          <p:cNvPr id="4" name="Rectangle 3"/>
          <p:cNvSpPr/>
          <p:nvPr/>
        </p:nvSpPr>
        <p:spPr>
          <a:xfrm>
            <a:off x="1856056" y="208672"/>
            <a:ext cx="540795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QUATRO ANIMAIS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53.jpeg"/>
          <p:cNvPicPr>
            <a:picLocks noChangeAspect="1"/>
          </p:cNvPicPr>
          <p:nvPr/>
        </p:nvPicPr>
        <p:blipFill>
          <a:blip r:embed="rId2" cstate="print"/>
          <a:stretch>
            <a:fillRect/>
          </a:stretch>
        </p:blipFill>
        <p:spPr>
          <a:xfrm>
            <a:off x="0" y="0"/>
            <a:ext cx="9144000" cy="5574018"/>
          </a:xfrm>
          <a:prstGeom prst="rect">
            <a:avLst/>
          </a:prstGeom>
        </p:spPr>
      </p:pic>
      <p:sp>
        <p:nvSpPr>
          <p:cNvPr id="3" name="Content Placeholder 2"/>
          <p:cNvSpPr>
            <a:spLocks noGrp="1"/>
          </p:cNvSpPr>
          <p:nvPr>
            <p:ph idx="1"/>
          </p:nvPr>
        </p:nvSpPr>
        <p:spPr>
          <a:xfrm>
            <a:off x="251520" y="5473005"/>
            <a:ext cx="8640960" cy="1384995"/>
          </a:xfrm>
        </p:spPr>
        <p:txBody>
          <a:bodyPr>
            <a:noAutofit/>
          </a:bodyPr>
          <a:lstStyle/>
          <a:p>
            <a:pPr algn="ctr" hangingPunct="0"/>
            <a:r>
              <a:rPr lang="pt-BR" b="1" dirty="0" smtClean="0"/>
              <a:t>Pela ação de lançar as suas coroas aos pés de Jesus, os 24 anciãos mostram que reconhecem que não merecem os galardões, somente Ele deve ser glorificado.</a:t>
            </a:r>
          </a:p>
          <a:p>
            <a:pPr algn="ctr"/>
            <a:endParaRPr lang="pt-BR" b="1" dirty="0"/>
          </a:p>
        </p:txBody>
      </p:sp>
      <p:pic>
        <p:nvPicPr>
          <p:cNvPr id="10" name="Picture 9"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11" name="Content Placeholder 2"/>
          <p:cNvSpPr txBox="1">
            <a:spLocks/>
          </p:cNvSpPr>
          <p:nvPr/>
        </p:nvSpPr>
        <p:spPr>
          <a:xfrm>
            <a:off x="971600" y="1711349"/>
            <a:ext cx="6840760" cy="4525963"/>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10</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Os vinte e quatro anciãos prostravam-se diante do que estava assentado sobre o trono, e adoravam o que vive para todo o sempre; e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lançavam as suas coroas diante do trono</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dizendo:</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11</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Digno és, Senhor, de receber glória, e honra, e poder; porque tu criaste todas as coisas, e por tua vontade são e foram criadas.</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a:t>
            </a: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2" name="Rectangle 11"/>
          <p:cNvSpPr/>
          <p:nvPr/>
        </p:nvSpPr>
        <p:spPr>
          <a:xfrm>
            <a:off x="236022" y="389166"/>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Os Quatro Animais (4:6-11)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9" presetClass="exit" presetSubtype="0" fill="hold" grpId="1" nodeType="withEffect">
                                  <p:stCondLst>
                                    <p:cond delay="0"/>
                                  </p:stCondLst>
                                  <p:childTnLst>
                                    <p:animEffect transition="out" filter="dissolv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2941.png"/>
          <p:cNvPicPr>
            <a:picLocks noChangeAspect="1"/>
          </p:cNvPicPr>
          <p:nvPr/>
        </p:nvPicPr>
        <p:blipFill>
          <a:blip r:embed="rId2" cstate="print"/>
          <a:stretch>
            <a:fillRect/>
          </a:stretch>
        </p:blipFill>
        <p:spPr>
          <a:xfrm>
            <a:off x="-180528" y="-243408"/>
            <a:ext cx="9505055" cy="7339334"/>
          </a:xfrm>
          <a:prstGeom prst="rect">
            <a:avLst/>
          </a:prstGeom>
        </p:spPr>
      </p:pic>
      <p:sp>
        <p:nvSpPr>
          <p:cNvPr id="5" name="Rectangle 4"/>
          <p:cNvSpPr/>
          <p:nvPr/>
        </p:nvSpPr>
        <p:spPr>
          <a:xfrm rot="21199977">
            <a:off x="3999314" y="1913129"/>
            <a:ext cx="864096" cy="1232578"/>
          </a:xfrm>
          <a:prstGeom prst="rect">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7" name="Rectangle 6"/>
          <p:cNvSpPr/>
          <p:nvPr/>
        </p:nvSpPr>
        <p:spPr>
          <a:xfrm>
            <a:off x="282516" y="255166"/>
            <a:ext cx="8640960" cy="846386"/>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4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O Livro Com Sete Selos (5:1-4)</a:t>
            </a:r>
          </a:p>
        </p:txBody>
      </p:sp>
      <p:sp>
        <p:nvSpPr>
          <p:cNvPr id="8" name="Content Placeholder 2"/>
          <p:cNvSpPr txBox="1">
            <a:spLocks/>
          </p:cNvSpPr>
          <p:nvPr/>
        </p:nvSpPr>
        <p:spPr>
          <a:xfrm>
            <a:off x="971600" y="1916832"/>
            <a:ext cx="6840760" cy="4248472"/>
          </a:xfrm>
          <a:prstGeom prst="rect">
            <a:avLst/>
          </a:prstGeom>
        </p:spPr>
        <p:txBody>
          <a:bodyPr vert="horz" lIns="91440" tIns="45720" rIns="91440" bIns="45720" rtlCol="0">
            <a:noAutofit/>
          </a:bodyPr>
          <a:lstStyle/>
          <a:p>
            <a:pPr lvl="0" algn="ctr">
              <a:spcBef>
                <a:spcPct val="20000"/>
              </a:spcBef>
              <a:defRPr/>
            </a:pPr>
            <a:r>
              <a:rPr lang="pt-BR" sz="2400" b="1" i="1" dirty="0" smtClean="0">
                <a:solidFill>
                  <a:prstClr val="black"/>
                </a:solidFill>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1</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vi na destra do que estava assentado sobre o trono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um livro escrito por dentro e por fora, selado com sete selos</a:t>
            </a:r>
            <a:r>
              <a:rPr lang="pt-BR" sz="2400" b="1" i="1" dirty="0" smtClean="0">
                <a:latin typeface="Arial" pitchFamily="34" charset="0"/>
                <a:cs typeface="Arial" pitchFamily="34" charset="0"/>
              </a:rPr>
              <a:t>.”</a:t>
            </a: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0" y="980728"/>
            <a:ext cx="9144000" cy="4239491"/>
          </a:xfrm>
        </p:spPr>
      </p:pic>
      <p:sp>
        <p:nvSpPr>
          <p:cNvPr id="5" name="Rectangle 4"/>
          <p:cNvSpPr/>
          <p:nvPr/>
        </p:nvSpPr>
        <p:spPr>
          <a:xfrm>
            <a:off x="1547664" y="2896832"/>
            <a:ext cx="755335" cy="1569660"/>
          </a:xfrm>
          <a:prstGeom prst="rect">
            <a:avLst/>
          </a:prstGeom>
          <a:noFill/>
        </p:spPr>
        <p:txBody>
          <a:bodyPr wrap="non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210508" y="5288340"/>
            <a:ext cx="8640960" cy="1569660"/>
          </a:xfrm>
          <a:prstGeom prst="rect">
            <a:avLst/>
          </a:prstGeom>
          <a:noFill/>
        </p:spPr>
        <p:txBody>
          <a:bodyPr wrap="square" rtlCol="0">
            <a:spAutoFit/>
          </a:bodyPr>
          <a:lstStyle/>
          <a:p>
            <a:pPr algn="ctr"/>
            <a:r>
              <a:rPr lang="pt-BR" sz="2400" b="1" dirty="0" smtClean="0">
                <a:latin typeface="Arial" pitchFamily="34" charset="0"/>
                <a:cs typeface="Arial" pitchFamily="34" charset="0"/>
              </a:rPr>
              <a:t>Porque João chorou tanto?  Ele deveria ter entendido que este documento era o caminho para a justiça ser feito contra o mundo e a salvação de Israel, e a restauração do mundo.</a:t>
            </a:r>
            <a:endParaRPr lang="pt-BR" sz="2400" b="1" dirty="0">
              <a:latin typeface="Arial" pitchFamily="34" charset="0"/>
              <a:cs typeface="Arial" pitchFamily="34" charset="0"/>
            </a:endParaRPr>
          </a:p>
        </p:txBody>
      </p:sp>
      <p:sp>
        <p:nvSpPr>
          <p:cNvPr id="10" name="TextBox 9"/>
          <p:cNvSpPr txBox="1"/>
          <p:nvPr/>
        </p:nvSpPr>
        <p:spPr>
          <a:xfrm>
            <a:off x="251520" y="1628800"/>
            <a:ext cx="8640960" cy="3046988"/>
          </a:xfrm>
          <a:prstGeom prst="rect">
            <a:avLst/>
          </a:prstGeom>
          <a:solidFill>
            <a:schemeClr val="accent6">
              <a:lumMod val="75000"/>
              <a:alpha val="70000"/>
            </a:schemeClr>
          </a:solidFill>
          <a:ln>
            <a:solidFill>
              <a:schemeClr val="tx1"/>
            </a:solidFill>
          </a:ln>
        </p:spPr>
        <p:txBody>
          <a:bodyPr wrap="square" rtlCol="0">
            <a:spAutoFit/>
          </a:bodyPr>
          <a:lstStyle/>
          <a:p>
            <a:pPr algn="ctr"/>
            <a:r>
              <a:rPr lang="pt-BR" sz="2400" b="1" dirty="0" smtClean="0">
                <a:latin typeface="Arial" pitchFamily="34" charset="0"/>
                <a:cs typeface="Arial" pitchFamily="34" charset="0"/>
              </a:rPr>
              <a:t>Romanos 11:25-27</a:t>
            </a:r>
          </a:p>
          <a:p>
            <a:pPr algn="ctr"/>
            <a:r>
              <a:rPr lang="pt-BR" sz="2400" b="1" dirty="0" smtClean="0">
                <a:latin typeface="Arial" pitchFamily="34" charset="0"/>
                <a:cs typeface="Arial" pitchFamily="34" charset="0"/>
              </a:rPr>
              <a:t>“Porque não quero, irmãos, que ignoreis este segredo (para que não presumais de vós mesmos): que o endurecimento veio em parte sobre Israel, até que a plenitude dos gentios haja entrado. E assim todo o Israel será salvo, como está escrito: De Sião virá o Libertador, E desviará de Jacó as impiedades. E esta será a minha aliança com eles, Quando eu tirar os seus pecados.</a:t>
            </a:r>
          </a:p>
        </p:txBody>
      </p:sp>
      <p:pic>
        <p:nvPicPr>
          <p:cNvPr id="14" name="Picture 13" descr="image_preview.png"/>
          <p:cNvPicPr>
            <a:picLocks noChangeAspect="1"/>
          </p:cNvPicPr>
          <p:nvPr/>
        </p:nvPicPr>
        <p:blipFill>
          <a:blip r:embed="rId3" cstate="print">
            <a:lum/>
          </a:blip>
          <a:stretch>
            <a:fillRect/>
          </a:stretch>
        </p:blipFill>
        <p:spPr>
          <a:xfrm rot="16200000">
            <a:off x="1232756" y="-1053244"/>
            <a:ext cx="6858000" cy="8964488"/>
          </a:xfrm>
          <a:prstGeom prst="rect">
            <a:avLst/>
          </a:prstGeom>
        </p:spPr>
      </p:pic>
      <p:sp>
        <p:nvSpPr>
          <p:cNvPr id="15" name="Rectangle 14"/>
          <p:cNvSpPr/>
          <p:nvPr/>
        </p:nvSpPr>
        <p:spPr>
          <a:xfrm>
            <a:off x="282516" y="255166"/>
            <a:ext cx="8640960" cy="846386"/>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4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O Livro Com Sete Selos (5:1-4)</a:t>
            </a:r>
          </a:p>
        </p:txBody>
      </p:sp>
      <p:sp>
        <p:nvSpPr>
          <p:cNvPr id="16" name="Content Placeholder 2"/>
          <p:cNvSpPr txBox="1">
            <a:spLocks/>
          </p:cNvSpPr>
          <p:nvPr/>
        </p:nvSpPr>
        <p:spPr>
          <a:xfrm>
            <a:off x="971600" y="1916832"/>
            <a:ext cx="6840760" cy="4248472"/>
          </a:xfrm>
          <a:prstGeom prst="rect">
            <a:avLst/>
          </a:prstGeom>
        </p:spPr>
        <p:txBody>
          <a:bodyPr vert="horz" lIns="91440" tIns="45720" rIns="91440" bIns="45720" rtlCol="0">
            <a:noAutofit/>
          </a:bodyPr>
          <a:lstStyle/>
          <a:p>
            <a:pPr lvl="0" algn="ctr">
              <a:spcBef>
                <a:spcPct val="20000"/>
              </a:spcBef>
              <a:defRPr/>
            </a:pPr>
            <a:r>
              <a:rPr lang="pt-BR" sz="2400" b="1" i="1" dirty="0" smtClean="0">
                <a:solidFill>
                  <a:prstClr val="black"/>
                </a:solidFill>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2</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vi um anjo forte, bradando com grande voz: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Quem é digno de abrir o livro e de desatar os seus selos?</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3</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ninguém no céu, nem na terra, nem debaixo da terra, podia abrir o livro, nem olhar para ele. </a:t>
            </a:r>
            <a:r>
              <a:rPr lang="pt-BR" sz="2400" b="1" i="1" u="sng" baseline="30000" dirty="0" smtClean="0">
                <a:solidFill>
                  <a:prstClr val="black"/>
                </a:solidFill>
                <a:latin typeface="Arial" pitchFamily="34" charset="0"/>
                <a:cs typeface="Arial" pitchFamily="34" charset="0"/>
              </a:rPr>
              <a:t>4</a:t>
            </a:r>
            <a:r>
              <a:rPr lang="pt-BR" sz="2400" b="1" i="1" u="sng" dirty="0" smtClean="0">
                <a:solidFill>
                  <a:prstClr val="black"/>
                </a:solidFill>
                <a:latin typeface="Arial" pitchFamily="34" charset="0"/>
                <a:cs typeface="Arial" pitchFamily="34" charset="0"/>
              </a:rPr>
              <a:t>E eu chorava muito</a:t>
            </a:r>
            <a:r>
              <a:rPr lang="pt-BR" sz="2400" b="1" i="1" dirty="0" smtClean="0">
                <a:solidFill>
                  <a:prstClr val="black"/>
                </a:solidFill>
                <a:latin typeface="Arial" pitchFamily="34" charset="0"/>
                <a:cs typeface="Arial" pitchFamily="34" charset="0"/>
              </a:rPr>
              <a:t>, porque ninguém fora achado digno de abrir o livro, nem de o ler, nem de olhar para ele.”</a:t>
            </a:r>
            <a:r>
              <a:rPr lang="pt-BR" sz="2400" b="1" i="1" baseline="30000" dirty="0" smtClean="0">
                <a:solidFill>
                  <a:prstClr val="black"/>
                </a:solidFill>
                <a:latin typeface="Arial" pitchFamily="34" charset="0"/>
                <a:cs typeface="Arial" pitchFamily="34" charset="0"/>
              </a:rPr>
              <a:t>  </a:t>
            </a:r>
            <a:endParaRPr lang="pt-BR" sz="2400" b="1" dirty="0" smtClean="0">
              <a:solidFill>
                <a:prstClr val="black"/>
              </a:solidFill>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a:t>
            </a: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6" grpId="0"/>
      <p:bldP spid="1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0" y="980728"/>
            <a:ext cx="9144000" cy="4239491"/>
          </a:xfrm>
        </p:spPr>
      </p:pic>
      <p:sp>
        <p:nvSpPr>
          <p:cNvPr id="5" name="Rectangle 4"/>
          <p:cNvSpPr/>
          <p:nvPr/>
        </p:nvSpPr>
        <p:spPr>
          <a:xfrm>
            <a:off x="1547664" y="2896832"/>
            <a:ext cx="755335" cy="1569660"/>
          </a:xfrm>
          <a:prstGeom prst="rect">
            <a:avLst/>
          </a:prstGeom>
          <a:noFill/>
        </p:spPr>
        <p:txBody>
          <a:bodyPr wrap="non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210508" y="5288340"/>
            <a:ext cx="8640960" cy="1569660"/>
          </a:xfrm>
          <a:prstGeom prst="rect">
            <a:avLst/>
          </a:prstGeom>
          <a:noFill/>
        </p:spPr>
        <p:txBody>
          <a:bodyPr wrap="square" rtlCol="0">
            <a:spAutoFit/>
          </a:bodyPr>
          <a:lstStyle/>
          <a:p>
            <a:pPr algn="ctr"/>
            <a:r>
              <a:rPr lang="pt-BR" sz="2400" b="1" dirty="0" smtClean="0">
                <a:latin typeface="Arial" pitchFamily="34" charset="0"/>
                <a:cs typeface="Arial" pitchFamily="34" charset="0"/>
              </a:rPr>
              <a:t>Porque João chorou tanto?  Ele deveria ter entendido que este documento era o caminho para a justiça ser feito contra o mundo e a salvação de Israel, e a restauração do mundo.</a:t>
            </a:r>
            <a:endParaRPr lang="pt-BR" sz="2400" b="1" dirty="0">
              <a:latin typeface="Arial" pitchFamily="34" charset="0"/>
              <a:cs typeface="Arial" pitchFamily="34" charset="0"/>
            </a:endParaRPr>
          </a:p>
        </p:txBody>
      </p:sp>
      <p:sp>
        <p:nvSpPr>
          <p:cNvPr id="6" name="TextBox 5"/>
          <p:cNvSpPr txBox="1"/>
          <p:nvPr/>
        </p:nvSpPr>
        <p:spPr>
          <a:xfrm>
            <a:off x="251520" y="764704"/>
            <a:ext cx="8640960" cy="4524315"/>
          </a:xfrm>
          <a:prstGeom prst="rect">
            <a:avLst/>
          </a:prstGeom>
          <a:solidFill>
            <a:schemeClr val="accent6">
              <a:lumMod val="75000"/>
              <a:alpha val="70000"/>
            </a:schemeClr>
          </a:solidFill>
          <a:ln>
            <a:solidFill>
              <a:schemeClr val="tx1"/>
            </a:solidFill>
          </a:ln>
        </p:spPr>
        <p:txBody>
          <a:bodyPr wrap="square" rtlCol="0">
            <a:spAutoFit/>
          </a:bodyPr>
          <a:lstStyle/>
          <a:p>
            <a:pPr algn="ctr"/>
            <a:r>
              <a:rPr lang="pt-BR" sz="2400" b="1" dirty="0" smtClean="0">
                <a:latin typeface="Arial" pitchFamily="34" charset="0"/>
                <a:cs typeface="Arial" pitchFamily="34" charset="0"/>
              </a:rPr>
              <a:t>Romanos 8:19-23 </a:t>
            </a:r>
          </a:p>
          <a:p>
            <a:pPr algn="ctr"/>
            <a:r>
              <a:rPr lang="pt-BR" sz="2400" b="1" dirty="0" smtClean="0">
                <a:latin typeface="Arial" pitchFamily="34" charset="0"/>
                <a:cs typeface="Arial" pitchFamily="34" charset="0"/>
              </a:rPr>
              <a:t>“Porque a ardente expectação da criatura espera a manifestação dos filhos de Deus. Porque a criação ficou sujeita à vaidade, não por sua vontade, mas por causa do que a sujeitou, Na esperança de que também a mesma criatura será libertada da servidão da corrupção, para a liberdade da glória dos filhos de Deus. Porque sabemos que toda a criação geme e está juntamente com dores de parto até agora. E não só ela, mas nós mesmos, que temos as primícias do Espírito, também gememos em nós mesmos, esperando a adoção, a saber, a redenção do nosso corpo.”</a:t>
            </a:r>
          </a:p>
        </p:txBody>
      </p:sp>
      <p:sp>
        <p:nvSpPr>
          <p:cNvPr id="8" name="Rectangle 7"/>
          <p:cNvSpPr/>
          <p:nvPr/>
        </p:nvSpPr>
        <p:spPr>
          <a:xfrm>
            <a:off x="282516" y="255166"/>
            <a:ext cx="8640960" cy="846386"/>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4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O Livro Com Sete Selos (5:1-4)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7947" y="208672"/>
            <a:ext cx="6304162"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Estudo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7" name="Picture 6" descr="251948327 231bc.jpg"/>
          <p:cNvPicPr>
            <a:picLocks noChangeAspect="1"/>
          </p:cNvPicPr>
          <p:nvPr/>
        </p:nvPicPr>
        <p:blipFill>
          <a:blip r:embed="rId2" cstate="print"/>
          <a:stretch>
            <a:fillRect/>
          </a:stretch>
        </p:blipFill>
        <p:spPr>
          <a:xfrm>
            <a:off x="0" y="1124744"/>
            <a:ext cx="10241137" cy="5760640"/>
          </a:xfrm>
          <a:prstGeom prst="rect">
            <a:avLst/>
          </a:prstGeom>
        </p:spPr>
      </p:pic>
      <p:pic>
        <p:nvPicPr>
          <p:cNvPr id="5" name="Picture 4"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13" name="Rectangle 12"/>
          <p:cNvSpPr/>
          <p:nvPr/>
        </p:nvSpPr>
        <p:spPr>
          <a:xfrm>
            <a:off x="287998" y="461174"/>
            <a:ext cx="8640960" cy="754053"/>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Cristo: O Leão e O Cordeiro (5:5-7)</a:t>
            </a:r>
          </a:p>
        </p:txBody>
      </p:sp>
      <p:sp>
        <p:nvSpPr>
          <p:cNvPr id="6" name="Content Placeholder 2"/>
          <p:cNvSpPr>
            <a:spLocks noGrp="1"/>
          </p:cNvSpPr>
          <p:nvPr>
            <p:ph idx="1"/>
          </p:nvPr>
        </p:nvSpPr>
        <p:spPr>
          <a:xfrm>
            <a:off x="971600" y="1855365"/>
            <a:ext cx="6840760" cy="4525963"/>
          </a:xfrm>
        </p:spPr>
        <p:txBody>
          <a:bodyPr>
            <a:noAutofit/>
          </a:bodyPr>
          <a:lstStyle/>
          <a:p>
            <a:pPr algn="ctr"/>
            <a:r>
              <a:rPr lang="pt-BR" b="1" i="1" dirty="0" smtClean="0">
                <a:solidFill>
                  <a:prstClr val="black"/>
                </a:solidFill>
              </a:rPr>
              <a:t>“</a:t>
            </a:r>
            <a:r>
              <a:rPr lang="pt-BR" b="1" i="1" baseline="30000" dirty="0" smtClean="0"/>
              <a:t>5</a:t>
            </a:r>
            <a:r>
              <a:rPr lang="pt-BR" b="1" i="1" dirty="0" smtClean="0"/>
              <a:t>E disse-me um dos anciãos: Não chores; eis aqui o </a:t>
            </a:r>
            <a:r>
              <a:rPr lang="pt-BR" b="1" i="1" u="sng" dirty="0" smtClean="0"/>
              <a:t>Leão da tribo de Judá</a:t>
            </a:r>
            <a:r>
              <a:rPr lang="pt-BR" b="1" i="1" dirty="0" smtClean="0"/>
              <a:t>, a raiz de Davi, que venceu, para abrir o livro e desatar os seus sete selos.</a:t>
            </a:r>
            <a:r>
              <a:rPr lang="pt-BR" b="1" i="1" baseline="30000" dirty="0" smtClean="0"/>
              <a:t> 6</a:t>
            </a:r>
            <a:r>
              <a:rPr lang="pt-BR" b="1" i="1" dirty="0" smtClean="0"/>
              <a:t>E olhei, e eis que estava no meio do trono e dos quatro animais viventes e entre os anciãos </a:t>
            </a:r>
            <a:r>
              <a:rPr lang="pt-BR" b="1" i="1" u="sng" dirty="0" smtClean="0"/>
              <a:t>um Cordeiro</a:t>
            </a:r>
            <a:r>
              <a:rPr lang="pt-BR" b="1" i="1" dirty="0" smtClean="0"/>
              <a:t>, como havendo sido morto, e tinha sete chifres e sete olhos, que são os sete espíritos de Deus enviados a toda a terra.  </a:t>
            </a:r>
            <a:r>
              <a:rPr lang="pt-BR" b="1" i="1" baseline="30000" dirty="0" smtClean="0"/>
              <a:t>7</a:t>
            </a:r>
            <a:r>
              <a:rPr lang="pt-BR" b="1" i="1" dirty="0" smtClean="0"/>
              <a:t>E veio, e tomou o livro da destra do que estava assentado no trono.”</a:t>
            </a:r>
            <a:r>
              <a:rPr lang="pt-BR" b="1" i="1" baseline="30000" dirty="0" smtClean="0"/>
              <a:t>  </a:t>
            </a:r>
            <a:endParaRPr lang="pt-BR" b="1" dirty="0" smtClean="0"/>
          </a:p>
          <a:p>
            <a:pPr algn="ct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6">
                                            <p:txEl>
                                              <p:pRg st="0" end="0"/>
                                            </p:txEl>
                                          </p:spTgt>
                                        </p:tgtEl>
                                      </p:cBhvr>
                                    </p:animEffect>
                                    <p:set>
                                      <p:cBhvr>
                                        <p:cTn id="17" dur="1" fill="hold">
                                          <p:stCondLst>
                                            <p:cond delay="499"/>
                                          </p:stCondLst>
                                        </p:cTn>
                                        <p:tgtEl>
                                          <p:spTgt spid="6">
                                            <p:txEl>
                                              <p:pRg st="0" end="0"/>
                                            </p:txEl>
                                          </p:spTgt>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2941.png"/>
          <p:cNvPicPr>
            <a:picLocks noChangeAspect="1"/>
          </p:cNvPicPr>
          <p:nvPr/>
        </p:nvPicPr>
        <p:blipFill>
          <a:blip r:embed="rId2" cstate="print"/>
          <a:stretch>
            <a:fillRect/>
          </a:stretch>
        </p:blipFill>
        <p:spPr>
          <a:xfrm>
            <a:off x="-180528" y="-243408"/>
            <a:ext cx="9505055" cy="7339334"/>
          </a:xfrm>
          <a:prstGeom prst="rect">
            <a:avLst/>
          </a:prstGeom>
        </p:spPr>
      </p:pic>
      <p:sp>
        <p:nvSpPr>
          <p:cNvPr id="5" name="Rectangle 4"/>
          <p:cNvSpPr/>
          <p:nvPr/>
        </p:nvSpPr>
        <p:spPr>
          <a:xfrm>
            <a:off x="251520" y="3212976"/>
            <a:ext cx="8892480" cy="3168352"/>
          </a:xfrm>
          <a:prstGeom prst="rect">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7" name="Rectangle 6"/>
          <p:cNvSpPr/>
          <p:nvPr/>
        </p:nvSpPr>
        <p:spPr>
          <a:xfrm>
            <a:off x="220524" y="414680"/>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 O Cântico dos 24 Anciões (5:8-10)</a:t>
            </a:r>
          </a:p>
        </p:txBody>
      </p:sp>
      <p:sp>
        <p:nvSpPr>
          <p:cNvPr id="8" name="Content Placeholder 2"/>
          <p:cNvSpPr txBox="1">
            <a:spLocks/>
          </p:cNvSpPr>
          <p:nvPr/>
        </p:nvSpPr>
        <p:spPr>
          <a:xfrm>
            <a:off x="971600" y="1412776"/>
            <a:ext cx="6840760" cy="4525963"/>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pPr lvl="0" algn="ctr">
              <a:spcBef>
                <a:spcPct val="20000"/>
              </a:spcBef>
            </a:pPr>
            <a:r>
              <a:rPr lang="pt-BR" sz="2400" b="1" i="1" dirty="0" smtClean="0">
                <a:solidFill>
                  <a:prstClr val="black"/>
                </a:solidFill>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8</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havendo tomado o livro,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os quatro animais e os vinte e quatro anciãos </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prostraram-se diante do Cordeiro, tendo todos eles harpas e salvas de ouro cheias de incenso, que são as orações dos santos.</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9</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cantavam um novo cântico</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dizendo: Digno és de tomar o livro, e de abrir os seus selos; porque foste morto, e com o teu sangue nos compraste para Deus de toda a tribo, e língua, e povo, e nação;</a:t>
            </a:r>
            <a:r>
              <a:rPr lang="pt-BR" sz="2400" b="1" i="1" baseline="30000" dirty="0" smtClean="0">
                <a:latin typeface="Arial" pitchFamily="34" charset="0"/>
                <a:cs typeface="Arial" pitchFamily="34" charset="0"/>
              </a:rPr>
              <a:t> </a:t>
            </a:r>
            <a:r>
              <a:rPr lang="pt-BR" sz="2400" b="1" i="1" baseline="30000" dirty="0" smtClean="0">
                <a:solidFill>
                  <a:prstClr val="black"/>
                </a:solidFill>
                <a:latin typeface="Arial" pitchFamily="34" charset="0"/>
                <a:cs typeface="Arial" pitchFamily="34" charset="0"/>
              </a:rPr>
              <a:t>10</a:t>
            </a:r>
            <a:r>
              <a:rPr lang="pt-BR" sz="2400" b="1" i="1" dirty="0" smtClean="0">
                <a:solidFill>
                  <a:prstClr val="black"/>
                </a:solidFill>
                <a:latin typeface="Arial" pitchFamily="34" charset="0"/>
                <a:cs typeface="Arial" pitchFamily="34" charset="0"/>
              </a:rPr>
              <a:t>E </a:t>
            </a:r>
            <a:r>
              <a:rPr lang="pt-BR" sz="2400" b="1" i="1" u="sng" dirty="0" smtClean="0">
                <a:solidFill>
                  <a:prstClr val="black"/>
                </a:solidFill>
                <a:latin typeface="Arial" pitchFamily="34" charset="0"/>
                <a:cs typeface="Arial" pitchFamily="34" charset="0"/>
              </a:rPr>
              <a:t>para o nosso Deus nos fizeste reis e sacerdotes; e reinaremos sobre a terra</a:t>
            </a:r>
            <a:r>
              <a:rPr lang="pt-BR" sz="2400" b="1" i="1" dirty="0" smtClean="0">
                <a:solidFill>
                  <a:prstClr val="black"/>
                </a:solidFill>
                <a:latin typeface="Arial" pitchFamily="34" charset="0"/>
                <a:cs typeface="Arial" pitchFamily="34" charset="0"/>
              </a:rPr>
              <a:t>.”</a:t>
            </a:r>
          </a:p>
          <a:p>
            <a:pPr algn="ctr">
              <a:spcBef>
                <a:spcPct val="20000"/>
              </a:spcBef>
            </a:pP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1052736"/>
          <a:ext cx="8640959" cy="5722074"/>
        </p:xfrm>
        <a:graphic>
          <a:graphicData uri="http://schemas.openxmlformats.org/drawingml/2006/table">
            <a:tbl>
              <a:tblPr/>
              <a:tblGrid>
                <a:gridCol w="1080120"/>
                <a:gridCol w="1152128"/>
                <a:gridCol w="1224136"/>
                <a:gridCol w="648072"/>
                <a:gridCol w="1224136"/>
                <a:gridCol w="936104"/>
                <a:gridCol w="720080"/>
                <a:gridCol w="648072"/>
                <a:gridCol w="1008111"/>
              </a:tblGrid>
              <a:tr h="148806">
                <a:tc rowSpan="2">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Introdução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Passado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Presente</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Futuro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Conclusão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223">
                <a:tc vMerge="1">
                  <a:txBody>
                    <a:bodyPr/>
                    <a:lstStyle/>
                    <a:p>
                      <a:endParaRPr lang="pt-BR"/>
                    </a:p>
                  </a:txBody>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Pessoa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Possessão</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 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O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Programa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744028">
                <a:tc rowSpan="2">
                  <a:txBody>
                    <a:bodyPr/>
                    <a:lstStyle/>
                    <a:p>
                      <a:pPr marL="0" marR="0">
                        <a:lnSpc>
                          <a:spcPct val="115000"/>
                        </a:lnSpc>
                        <a:spcBef>
                          <a:spcPts val="0"/>
                        </a:spcBef>
                        <a:spcAft>
                          <a:spcPts val="0"/>
                        </a:spcAft>
                      </a:pPr>
                      <a:r>
                        <a:rPr lang="pt-BR" sz="1400" b="1">
                          <a:latin typeface="Calibri"/>
                          <a:ea typeface="Calibri"/>
                          <a:cs typeface="Times New Roman"/>
                        </a:rPr>
                        <a:t>A. Propósito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B. Bênção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C. Saudações</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D. Declaração</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pt-BR" sz="1400" b="1" dirty="0">
                          <a:latin typeface="Calibri"/>
                          <a:ea typeface="Calibri"/>
                          <a:cs typeface="Times New Roman"/>
                        </a:rPr>
                        <a:t>A. A Visão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As Palavras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As</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Sete</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Igrejas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Igreja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Tribulação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Terra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dirty="0">
                          <a:latin typeface="Calibri"/>
                          <a:ea typeface="Calibri"/>
                          <a:cs typeface="Times New Roman"/>
                        </a:rPr>
                        <a: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Casamento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Céu</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Milênio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Terra</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Estado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Final</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Terra</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pt-BR" sz="1400" b="1" dirty="0">
                          <a:latin typeface="Calibri"/>
                          <a:ea typeface="Calibri"/>
                          <a:cs typeface="Times New Roman"/>
                        </a:rPr>
                        <a:t>A. Dedicação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Promessa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Convite</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Oração</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473">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r>
                        <a:rPr lang="pt-BR" sz="1400" b="1" dirty="0">
                          <a:latin typeface="Calibri"/>
                          <a:ea typeface="Calibri"/>
                          <a:cs typeface="Times New Roman"/>
                        </a:rPr>
                        <a:t>A. Éfeso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t>
                      </a:r>
                      <a:r>
                        <a:rPr lang="pt-BR" sz="1400" b="1" dirty="0" err="1">
                          <a:latin typeface="Calibri"/>
                          <a:ea typeface="Calibri"/>
                          <a:cs typeface="Times New Roman"/>
                        </a:rPr>
                        <a:t>Esmirna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a:t>
                      </a:r>
                      <a:r>
                        <a:rPr lang="pt-BR" sz="1400" b="1" dirty="0" err="1">
                          <a:latin typeface="Calibri"/>
                          <a:ea typeface="Calibri"/>
                          <a:cs typeface="Times New Roman"/>
                        </a:rPr>
                        <a:t>Pérgamo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a:t>
                      </a:r>
                      <a:r>
                        <a:rPr lang="pt-BR" sz="1400" b="1" dirty="0" err="1">
                          <a:latin typeface="Calibri"/>
                          <a:ea typeface="Calibri"/>
                          <a:cs typeface="Times New Roman"/>
                        </a:rPr>
                        <a:t>Tiatira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E. </a:t>
                      </a:r>
                      <a:r>
                        <a:rPr lang="pt-BR" sz="1400" b="1" dirty="0" err="1">
                          <a:latin typeface="Calibri"/>
                          <a:ea typeface="Calibri"/>
                          <a:cs typeface="Times New Roman"/>
                        </a:rPr>
                        <a:t>Sardes</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F. Filadélfia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G. </a:t>
                      </a:r>
                      <a:r>
                        <a:rPr lang="pt-BR" sz="1400" b="1" dirty="0" err="1">
                          <a:latin typeface="Calibri"/>
                          <a:ea typeface="Calibri"/>
                          <a:cs typeface="Times New Roman"/>
                        </a:rPr>
                        <a:t>Laodicéia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15000"/>
                        </a:lnSpc>
                        <a:spcBef>
                          <a:spcPts val="0"/>
                        </a:spcBef>
                        <a:spcAft>
                          <a:spcPts val="0"/>
                        </a:spcAft>
                      </a:pPr>
                      <a:r>
                        <a:rPr lang="pt-BR" sz="1400" b="1" dirty="0">
                          <a:solidFill>
                            <a:schemeClr val="accent2">
                              <a:lumMod val="50000"/>
                            </a:schemeClr>
                          </a:solidFill>
                          <a:latin typeface="Calibri"/>
                          <a:ea typeface="Calibri"/>
                          <a:cs typeface="Times New Roman"/>
                        </a:rPr>
                        <a:t>Selos </a:t>
                      </a:r>
                      <a:r>
                        <a:rPr lang="pt-BR" sz="1400" b="1" dirty="0" smtClean="0">
                          <a:solidFill>
                            <a:schemeClr val="accent6">
                              <a:lumMod val="75000"/>
                            </a:schemeClr>
                          </a:solidFill>
                          <a:latin typeface="Calibri"/>
                          <a:ea typeface="Calibri"/>
                          <a:cs typeface="Times New Roman"/>
                        </a:rPr>
                        <a:t>Trombetas </a:t>
                      </a:r>
                      <a:r>
                        <a:rPr lang="pt-BR" sz="1400" b="1" dirty="0" smtClean="0">
                          <a:solidFill>
                            <a:srgbClr val="00B050"/>
                          </a:solidFill>
                          <a:latin typeface="Calibri"/>
                          <a:ea typeface="Calibri"/>
                          <a:cs typeface="Times New Roman"/>
                        </a:rPr>
                        <a:t>Salvas</a:t>
                      </a: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en-US" sz="1400" dirty="0">
                        <a:solidFill>
                          <a:srgbClr val="00B050"/>
                        </a:solidFill>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06">
                <a:tc>
                  <a:txBody>
                    <a:bodyPr/>
                    <a:lstStyle/>
                    <a:p>
                      <a:pPr marL="0" marR="0" algn="ctr">
                        <a:lnSpc>
                          <a:spcPct val="115000"/>
                        </a:lnSpc>
                        <a:spcBef>
                          <a:spcPts val="0"/>
                        </a:spcBef>
                        <a:spcAft>
                          <a:spcPts val="0"/>
                        </a:spcAft>
                      </a:pPr>
                      <a:r>
                        <a:rPr lang="pt-BR" sz="800" b="1" dirty="0">
                          <a:latin typeface="Calibri"/>
                          <a:ea typeface="Calibri"/>
                          <a:cs typeface="Times New Roman"/>
                        </a:rPr>
                        <a:t>1:1-8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2-3</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4-5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6-18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21:1-22:5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22:6-21</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098952" y="208672"/>
            <a:ext cx="6922151"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TABELA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7" name="Rounded Rectangle 6"/>
          <p:cNvSpPr/>
          <p:nvPr/>
        </p:nvSpPr>
        <p:spPr>
          <a:xfrm>
            <a:off x="3563888" y="2348880"/>
            <a:ext cx="936104" cy="450912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2941.png"/>
          <p:cNvPicPr>
            <a:picLocks noChangeAspect="1"/>
          </p:cNvPicPr>
          <p:nvPr/>
        </p:nvPicPr>
        <p:blipFill>
          <a:blip r:embed="rId2" cstate="print"/>
          <a:stretch>
            <a:fillRect/>
          </a:stretch>
        </p:blipFill>
        <p:spPr>
          <a:xfrm>
            <a:off x="-180528" y="-243408"/>
            <a:ext cx="9505055" cy="7339334"/>
          </a:xfrm>
          <a:prstGeom prst="rect">
            <a:avLst/>
          </a:prstGeom>
        </p:spPr>
      </p:pic>
      <p:sp>
        <p:nvSpPr>
          <p:cNvPr id="5" name="Rounded Rectangle 4"/>
          <p:cNvSpPr/>
          <p:nvPr/>
        </p:nvSpPr>
        <p:spPr>
          <a:xfrm>
            <a:off x="0" y="476672"/>
            <a:ext cx="9144000" cy="4896544"/>
          </a:xfrm>
          <a:prstGeom prst="round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7" name="Rectangle 6"/>
          <p:cNvSpPr/>
          <p:nvPr/>
        </p:nvSpPr>
        <p:spPr>
          <a:xfrm>
            <a:off x="323528" y="399182"/>
            <a:ext cx="8640960" cy="784830"/>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4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 O Cântico dos Milhares (5:11-12)</a:t>
            </a:r>
          </a:p>
        </p:txBody>
      </p:sp>
      <p:sp>
        <p:nvSpPr>
          <p:cNvPr id="8" name="Content Placeholder 2"/>
          <p:cNvSpPr txBox="1">
            <a:spLocks/>
          </p:cNvSpPr>
          <p:nvPr/>
        </p:nvSpPr>
        <p:spPr>
          <a:xfrm>
            <a:off x="971600" y="1639341"/>
            <a:ext cx="6840760" cy="4525963"/>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pPr lvl="0" algn="ctr">
              <a:spcBef>
                <a:spcPct val="20000"/>
              </a:spcBef>
              <a:defRPr/>
            </a:pPr>
            <a:r>
              <a:rPr lang="pt-BR" sz="2400" b="1" i="1" dirty="0" smtClean="0">
                <a:solidFill>
                  <a:prstClr val="black"/>
                </a:solidFill>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11</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 olhei, e ouvi a voz de </a:t>
            </a:r>
            <a:r>
              <a:rPr kumimoji="0" lang="pt-BR" sz="24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muitos anjos ao redor do trono, e dos animais, e dos anciãos; e era o número deles milhões de milhões, e milhares de milhares</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12</a:t>
            </a:r>
            <a:r>
              <a:rPr kumimoji="0" lang="pt-BR" sz="24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Que com grande voz diziam: Digno é o Cordeiro, que foi morto, de receber o poder, e riquezas, e sabedoria, e força, e honra, e glória, e ações de graças.</a:t>
            </a:r>
            <a:r>
              <a:rPr lang="pt-BR" sz="2400" b="1" i="1" baseline="30000" dirty="0" smtClean="0">
                <a:latin typeface="Arial" pitchFamily="34" charset="0"/>
                <a:cs typeface="Arial" pitchFamily="34" charset="0"/>
              </a:rPr>
              <a:t>”</a:t>
            </a:r>
            <a:r>
              <a:rPr kumimoji="0" lang="pt-BR" sz="24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 </a:t>
            </a:r>
            <a:endParaRPr kumimoji="0" lang="pt-BR"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ll_praise.jpg"/>
          <p:cNvPicPr>
            <a:picLocks noChangeAspect="1"/>
          </p:cNvPicPr>
          <p:nvPr/>
        </p:nvPicPr>
        <p:blipFill>
          <a:blip r:embed="rId2" cstate="print"/>
          <a:stretch>
            <a:fillRect/>
          </a:stretch>
        </p:blipFill>
        <p:spPr>
          <a:xfrm>
            <a:off x="-21014" y="6805"/>
            <a:ext cx="9144000" cy="6851195"/>
          </a:xfrm>
          <a:prstGeom prst="rect">
            <a:avLst/>
          </a:prstGeom>
        </p:spPr>
      </p:pic>
      <p:sp>
        <p:nvSpPr>
          <p:cNvPr id="7" name="Oval 6"/>
          <p:cNvSpPr/>
          <p:nvPr/>
        </p:nvSpPr>
        <p:spPr>
          <a:xfrm>
            <a:off x="0" y="-387424"/>
            <a:ext cx="9144000" cy="79928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7"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10" name="Rectangle 9"/>
          <p:cNvSpPr/>
          <p:nvPr/>
        </p:nvSpPr>
        <p:spPr>
          <a:xfrm>
            <a:off x="251520" y="373668"/>
            <a:ext cx="8640960" cy="877163"/>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lvl="0" algn="ctr"/>
            <a:r>
              <a:rPr lang="pt-BR" sz="5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 O Louvor Universal (5:13-14)</a:t>
            </a:r>
          </a:p>
        </p:txBody>
      </p:sp>
      <p:sp>
        <p:nvSpPr>
          <p:cNvPr id="11" name="Content Placeholder 2"/>
          <p:cNvSpPr>
            <a:spLocks noGrp="1"/>
          </p:cNvSpPr>
          <p:nvPr>
            <p:ph idx="1"/>
          </p:nvPr>
        </p:nvSpPr>
        <p:spPr>
          <a:xfrm>
            <a:off x="971600" y="1412776"/>
            <a:ext cx="6840760" cy="4525963"/>
          </a:xfrm>
        </p:spPr>
        <p:txBody>
          <a:bodyPr>
            <a:noAutofit/>
          </a:bodyPr>
          <a:lstStyle/>
          <a:p>
            <a:pPr algn="ctr"/>
            <a:endParaRPr lang="pt-BR" b="1" i="1" baseline="30000" dirty="0" smtClean="0"/>
          </a:p>
          <a:p>
            <a:pPr algn="ctr"/>
            <a:r>
              <a:rPr lang="pt-BR" b="1" i="1" baseline="30000" dirty="0" smtClean="0"/>
              <a:t> </a:t>
            </a:r>
            <a:r>
              <a:rPr lang="pt-BR" b="1" i="1" dirty="0" smtClean="0">
                <a:solidFill>
                  <a:prstClr val="black"/>
                </a:solidFill>
              </a:rPr>
              <a:t>“</a:t>
            </a:r>
            <a:r>
              <a:rPr lang="pt-BR" b="1" i="1" baseline="30000" dirty="0" smtClean="0"/>
              <a:t>13</a:t>
            </a:r>
            <a:r>
              <a:rPr lang="pt-BR" b="1" i="1" dirty="0" smtClean="0"/>
              <a:t>E ouvi </a:t>
            </a:r>
            <a:r>
              <a:rPr lang="pt-BR" b="1" i="1" u="sng" dirty="0" smtClean="0"/>
              <a:t>toda a criatura que está no céu, e na terra, e debaixo da terra, e que estão no mar, e a todas as coisas que neles há</a:t>
            </a:r>
            <a:r>
              <a:rPr lang="pt-BR" b="1" i="1" dirty="0" smtClean="0"/>
              <a:t>, dizer: Ao que está assentado sobre o trono, e ao Cordeiro, sejam dadas ações de graças, e honra, e glória, e poder para todo o sempre.</a:t>
            </a:r>
            <a:r>
              <a:rPr lang="pt-BR" b="1" i="1" baseline="30000" dirty="0" smtClean="0"/>
              <a:t> 14</a:t>
            </a:r>
            <a:r>
              <a:rPr lang="pt-BR" b="1" i="1" dirty="0" smtClean="0"/>
              <a:t>E os quatro animais diziam: Amém. E os vinte e quatro anciãos prostraram-se, e adoraram ao que vive para todo o sempre.”</a:t>
            </a:r>
          </a:p>
          <a:p>
            <a:pPr algn="ct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1">
                                            <p:txEl>
                                              <p:pRg st="1" end="1"/>
                                            </p:txEl>
                                          </p:spTgt>
                                        </p:tgtEl>
                                      </p:cBhvr>
                                    </p:animEffect>
                                    <p:set>
                                      <p:cBhvr>
                                        <p:cTn id="17" dur="1" fill="hold">
                                          <p:stCondLst>
                                            <p:cond delay="499"/>
                                          </p:stCondLst>
                                        </p:cTn>
                                        <p:tgtEl>
                                          <p:spTgt spid="11">
                                            <p:txEl>
                                              <p:pRg st="1" end="1"/>
                                            </p:txEl>
                                          </p:spTgt>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build="p"/>
      <p:bldP spid="11"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descr="image_preview.png"/>
          <p:cNvPicPr>
            <a:picLocks noChangeAspect="1"/>
          </p:cNvPicPr>
          <p:nvPr/>
        </p:nvPicPr>
        <p:blipFill>
          <a:blip r:embed="rId2" cstate="print">
            <a:lum/>
          </a:blip>
          <a:stretch>
            <a:fillRect/>
          </a:stretch>
        </p:blipFill>
        <p:spPr>
          <a:xfrm rot="16200000">
            <a:off x="1125252" y="-1053244"/>
            <a:ext cx="6858000" cy="8964488"/>
          </a:xfrm>
          <a:prstGeom prst="rect">
            <a:avLst/>
          </a:prstGeom>
        </p:spPr>
      </p:pic>
      <p:sp>
        <p:nvSpPr>
          <p:cNvPr id="5" name="TextBox 4"/>
          <p:cNvSpPr txBox="1"/>
          <p:nvPr/>
        </p:nvSpPr>
        <p:spPr>
          <a:xfrm>
            <a:off x="1187624" y="548680"/>
            <a:ext cx="6696744" cy="5447645"/>
          </a:xfrm>
          <a:prstGeom prst="rect">
            <a:avLst/>
          </a:prstGeom>
          <a:noFill/>
        </p:spPr>
        <p:txBody>
          <a:bodyPr wrap="square" rtlCol="0">
            <a:spAutoFit/>
          </a:bodyPr>
          <a:lstStyle/>
          <a:p>
            <a:pPr algn="ctr"/>
            <a:r>
              <a:rPr lang="pt-BR" sz="3600" b="1" dirty="0" smtClean="0">
                <a:latin typeface="Arial" pitchFamily="34" charset="0"/>
                <a:cs typeface="Arial" pitchFamily="34" charset="0"/>
              </a:rPr>
              <a:t>FANTASTICO!</a:t>
            </a:r>
          </a:p>
          <a:p>
            <a:pPr algn="ctr"/>
            <a:endParaRPr lang="pt-BR" sz="2400" b="1" dirty="0" smtClean="0">
              <a:latin typeface="Arial" pitchFamily="34" charset="0"/>
              <a:cs typeface="Arial" pitchFamily="34" charset="0"/>
            </a:endParaRP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O dia está chegando quando Cristo será vitorioso e seu Reino será estabelecido aqui na terra.</a:t>
            </a: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Mal posso esperar aquele dia, mas temos </a:t>
            </a:r>
            <a:r>
              <a:rPr lang="pt-BR" sz="2400" b="1" smtClean="0">
                <a:latin typeface="Arial" pitchFamily="34" charset="0"/>
                <a:cs typeface="Arial" pitchFamily="34" charset="0"/>
              </a:rPr>
              <a:t>muito que </a:t>
            </a:r>
            <a:r>
              <a:rPr lang="pt-BR" sz="2400" b="1" dirty="0" smtClean="0">
                <a:latin typeface="Arial" pitchFamily="34" charset="0"/>
                <a:cs typeface="Arial" pitchFamily="34" charset="0"/>
              </a:rPr>
              <a:t>fazer agora. Principalmente levando outros para estar conosco em volta do trono.</a:t>
            </a: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Agora vamos ver o que vai acontecer com aqueles que rejeitam nosso Salvador hoje.</a:t>
            </a:r>
            <a:endParaRPr lang="pt-BR"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dissolv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dissolv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568952" cy="4525963"/>
          </a:xfrm>
        </p:spPr>
        <p:txBody>
          <a:bodyPr>
            <a:noAutofit/>
          </a:bodyPr>
          <a:lstStyle/>
          <a:p>
            <a:pPr marL="534988" indent="-534988" algn="just" hangingPunct="0">
              <a:spcBef>
                <a:spcPts val="0"/>
              </a:spcBef>
              <a:tabLst>
                <a:tab pos="-685800" algn="l"/>
                <a:tab pos="-457200" algn="l"/>
                <a:tab pos="285750" algn="l"/>
                <a:tab pos="514350" algn="l"/>
                <a:tab pos="534988"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III.		O Programa de Cristo - "As Que Hão de Acontecer Depois Destas" (4 - 22)</a:t>
            </a:r>
            <a:endParaRPr lang="en-US" b="1" kern="50" dirty="0" smtClean="0">
              <a:ea typeface="Times New Roman"/>
            </a:endParaRPr>
          </a:p>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a:t>
            </a:r>
            <a:endParaRPr lang="en-US" b="1" kern="50" dirty="0" smtClean="0">
              <a:ea typeface="Times New Roman"/>
            </a:endParaRPr>
          </a:p>
          <a:p>
            <a:pPr marL="982663" marR="0" lvl="0" indent="-447675" algn="just" hangingPunct="0">
              <a:spcBef>
                <a:spcPts val="0"/>
              </a:spcBef>
              <a:spcAft>
                <a:spcPts val="0"/>
              </a:spcAft>
              <a:buFont typeface="+mj-lt"/>
              <a:buAutoNum type="alphaUcPeriod"/>
              <a:tabLst>
                <a:tab pos="514350" algn="l"/>
                <a:tab pos="6286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429250" algn="l"/>
                <a:tab pos="5886450" algn="l"/>
                <a:tab pos="6343650" algn="l"/>
                <a:tab pos="6800850" algn="l"/>
                <a:tab pos="7258050" algn="l"/>
                <a:tab pos="7715250" algn="l"/>
                <a:tab pos="8172450" algn="l"/>
                <a:tab pos="8629650" algn="l"/>
                <a:tab pos="9086850" algn="l"/>
                <a:tab pos="9544050" algn="l"/>
              </a:tabLst>
            </a:pPr>
            <a:r>
              <a:rPr lang="pt-BR" b="1" kern="50" dirty="0" smtClean="0">
                <a:solidFill>
                  <a:srgbClr val="000000"/>
                </a:solidFill>
                <a:ea typeface="Times New Roman"/>
              </a:rPr>
              <a:t>A Igreja No Céu Com Cristo (4 - 5)</a:t>
            </a:r>
            <a:endParaRPr lang="en-US" b="1" kern="50" dirty="0" smtClean="0">
              <a:ea typeface="Times New Roman"/>
            </a:endParaRPr>
          </a:p>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Convite Para João (4:1) </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Trono de Deus (4:2-3)</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Os Vinte e Quatro Anciãos (4:4-5)</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Os Quatro Animais (4:6-11)</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Livro Com Sete Selos (5:1-4)</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Cristo: O Leão e O Cordeiro (5:5-7)</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Cântico dos 24 Anciões (5:8-10)</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Cântico dos Milhares (5:11-12)</a:t>
            </a:r>
            <a:endParaRPr lang="en-US" b="1" kern="50" dirty="0" smtClean="0">
              <a:ea typeface="Times New Roman"/>
            </a:endParaRP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b="1" kern="50" dirty="0" smtClean="0">
                <a:solidFill>
                  <a:srgbClr val="000000"/>
                </a:solidFill>
                <a:ea typeface="Times New Roman"/>
              </a:rPr>
              <a:t>O Louvor Universal (5:13-14)</a:t>
            </a: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endParaRPr lang="en-US" b="1" kern="50" dirty="0" smtClean="0">
              <a:ea typeface="Times New Roman"/>
            </a:endParaRPr>
          </a:p>
          <a:p>
            <a:endParaRPr lang="pt-BR" b="1" dirty="0"/>
          </a:p>
        </p:txBody>
      </p:sp>
      <p:sp>
        <p:nvSpPr>
          <p:cNvPr id="4" name="Rectangle 3"/>
          <p:cNvSpPr/>
          <p:nvPr/>
        </p:nvSpPr>
        <p:spPr>
          <a:xfrm>
            <a:off x="1407947" y="208672"/>
            <a:ext cx="6304162"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Estudo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568952" cy="4525963"/>
          </a:xfrm>
        </p:spPr>
        <p:txBody>
          <a:bodyPr>
            <a:noAutofit/>
          </a:bodyPr>
          <a:lstStyle/>
          <a:p>
            <a:pPr marL="534988" indent="-534988" algn="just" hangingPunct="0">
              <a:spcBef>
                <a:spcPts val="0"/>
              </a:spcBef>
              <a:tabLst>
                <a:tab pos="-685800" algn="l"/>
                <a:tab pos="-457200" algn="l"/>
                <a:tab pos="285750" algn="l"/>
                <a:tab pos="514350" algn="l"/>
                <a:tab pos="534988"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III.		O Programa de Cristo - "As Que Hão de Acontecer Depois Destas" (4 - 22)</a:t>
            </a:r>
            <a:endParaRPr lang="en-US" b="1" kern="50" dirty="0" smtClean="0">
              <a:ea typeface="Times New Roman"/>
            </a:endParaRPr>
          </a:p>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a:t>
            </a:r>
            <a:endParaRPr lang="en-US" b="1" kern="50" dirty="0" smtClean="0">
              <a:ea typeface="Times New Roman"/>
            </a:endParaRPr>
          </a:p>
          <a:p>
            <a:pPr marL="982663" marR="0" lvl="0" indent="-447675" algn="just" hangingPunct="0">
              <a:spcBef>
                <a:spcPts val="0"/>
              </a:spcBef>
              <a:spcAft>
                <a:spcPts val="0"/>
              </a:spcAft>
              <a:buFont typeface="+mj-lt"/>
              <a:buAutoNum type="alphaUcPeriod"/>
              <a:tabLst>
                <a:tab pos="514350" algn="l"/>
                <a:tab pos="6286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429250" algn="l"/>
                <a:tab pos="5886450" algn="l"/>
                <a:tab pos="6343650" algn="l"/>
                <a:tab pos="6800850" algn="l"/>
                <a:tab pos="7258050" algn="l"/>
                <a:tab pos="7715250" algn="l"/>
                <a:tab pos="8172450" algn="l"/>
                <a:tab pos="8629650" algn="l"/>
                <a:tab pos="9086850" algn="l"/>
                <a:tab pos="9544050" algn="l"/>
              </a:tabLst>
            </a:pPr>
            <a:r>
              <a:rPr lang="pt-BR" b="1" kern="50" dirty="0" smtClean="0">
                <a:solidFill>
                  <a:srgbClr val="000000"/>
                </a:solidFill>
                <a:ea typeface="Times New Roman"/>
              </a:rPr>
              <a:t>A Igreja No Céu Com Cristo (4 - 5)</a:t>
            </a:r>
            <a:endParaRPr lang="en-US" b="1" kern="50" dirty="0" smtClean="0">
              <a:ea typeface="Times New Roman"/>
            </a:endParaRPr>
          </a:p>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kern="50" dirty="0" smtClean="0">
                <a:solidFill>
                  <a:srgbClr val="000000"/>
                </a:solidFill>
                <a:ea typeface="Times New Roman"/>
              </a:rPr>
              <a:t> </a:t>
            </a:r>
            <a:endParaRPr lang="en-US" b="1" kern="50" dirty="0" smtClean="0">
              <a:ea typeface="Times New Roman"/>
            </a:endParaRPr>
          </a:p>
          <a:p>
            <a:pPr marL="542925" lvl="1"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b="1" dirty="0" smtClean="0">
                <a:solidFill>
                  <a:prstClr val="black"/>
                </a:solidFill>
              </a:rPr>
              <a:t>Temos nestes dois capítulos uma grande convocação para um evento muito solene e importante. Todo mundo está convidado ter uma audiência especial com Deus. Tente imaginar a beleza e a majestade deste evento. Creio que algo similar acontecerá de verdade logo após o arrebatamento.</a:t>
            </a:r>
          </a:p>
          <a:p>
            <a:pPr marL="1346200" marR="0" lvl="0" indent="-363538" algn="just" hangingPunct="0">
              <a:spcBef>
                <a:spcPts val="0"/>
              </a:spcBef>
              <a:spcAft>
                <a:spcPts val="0"/>
              </a:spcAft>
              <a:buFont typeface="+mj-lt"/>
              <a:buAutoNum type="arabicPeriod"/>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endParaRPr lang="en-US" b="1" kern="50" dirty="0" smtClean="0">
              <a:ea typeface="Times New Roman"/>
            </a:endParaRPr>
          </a:p>
          <a:p>
            <a:endParaRPr lang="pt-BR" b="1" dirty="0"/>
          </a:p>
        </p:txBody>
      </p:sp>
      <p:sp>
        <p:nvSpPr>
          <p:cNvPr id="4" name="Rectangle 3"/>
          <p:cNvSpPr/>
          <p:nvPr/>
        </p:nvSpPr>
        <p:spPr>
          <a:xfrm>
            <a:off x="1407947" y="208672"/>
            <a:ext cx="6304162"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Estudo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lum/>
          </a:blip>
          <a:stretch>
            <a:fillRect/>
          </a:stretch>
        </p:blipFill>
        <p:spPr>
          <a:xfrm rot="16200000">
            <a:off x="1125252" y="-1053244"/>
            <a:ext cx="6858000" cy="8964488"/>
          </a:xfrm>
          <a:prstGeom prst="rect">
            <a:avLst/>
          </a:prstGeom>
        </p:spPr>
      </p:pic>
      <p:sp>
        <p:nvSpPr>
          <p:cNvPr id="5" name="Content Placeholder 2"/>
          <p:cNvSpPr>
            <a:spLocks noGrp="1"/>
          </p:cNvSpPr>
          <p:nvPr>
            <p:ph idx="1"/>
          </p:nvPr>
        </p:nvSpPr>
        <p:spPr>
          <a:xfrm>
            <a:off x="1043608" y="1495325"/>
            <a:ext cx="6840760" cy="4525963"/>
          </a:xfrm>
        </p:spPr>
        <p:txBody>
          <a:bodyPr>
            <a:noAutofit/>
          </a:bodyPr>
          <a:lstStyle/>
          <a:p>
            <a:pPr algn="ctr"/>
            <a:r>
              <a:rPr lang="pt-BR" b="1" dirty="0" smtClean="0"/>
              <a:t>“</a:t>
            </a:r>
            <a:r>
              <a:rPr lang="pt-BR" b="1" i="1" baseline="30000" dirty="0" smtClean="0"/>
              <a:t>1</a:t>
            </a:r>
            <a:r>
              <a:rPr lang="pt-BR" b="1" i="1" dirty="0" smtClean="0"/>
              <a:t>Depois destas coisas, olhei, e eis que estava uma porta aberta no céu; e a primeira voz que, como de trombeta, ouvira falar comigo, disse: </a:t>
            </a:r>
            <a:r>
              <a:rPr lang="pt-BR" b="1" i="1" u="sng" dirty="0" smtClean="0"/>
              <a:t>Sobe aqui</a:t>
            </a:r>
            <a:r>
              <a:rPr lang="pt-BR" b="1" i="1" dirty="0" smtClean="0"/>
              <a:t>, e mostrar-te-ei as coisas que depois destas devem acontecer.”</a:t>
            </a:r>
          </a:p>
          <a:p>
            <a:pPr algn="ctr"/>
            <a:endParaRPr lang="pt-BR" sz="1200" b="1" i="1" dirty="0" smtClean="0"/>
          </a:p>
          <a:p>
            <a:pPr marL="185738"/>
            <a:r>
              <a:rPr lang="pt-BR" b="1" dirty="0" smtClean="0"/>
              <a:t>João está chamado para assistir a convocação celestial!</a:t>
            </a:r>
          </a:p>
          <a:p>
            <a:pPr marL="457200" indent="-457200" algn="ctr">
              <a:buAutoNum type="arabicPeriod"/>
            </a:pPr>
            <a:endParaRPr lang="pt-BR" b="1" kern="50" dirty="0" smtClean="0">
              <a:solidFill>
                <a:srgbClr val="000000"/>
              </a:solidFill>
              <a:ea typeface="Times New Roman"/>
            </a:endParaRPr>
          </a:p>
          <a:p>
            <a:pPr algn="ctr"/>
            <a:endParaRPr lang="pt-BR" b="1" dirty="0"/>
          </a:p>
        </p:txBody>
      </p:sp>
      <p:sp>
        <p:nvSpPr>
          <p:cNvPr id="16" name="Rectangle 15"/>
          <p:cNvSpPr/>
          <p:nvPr/>
        </p:nvSpPr>
        <p:spPr>
          <a:xfrm>
            <a:off x="77490" y="358170"/>
            <a:ext cx="889248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O Convite Para João (4:1)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lum/>
          </a:blip>
          <a:stretch>
            <a:fillRect/>
          </a:stretch>
        </p:blipFill>
        <p:spPr>
          <a:xfrm rot="16200000">
            <a:off x="1125252" y="-1053244"/>
            <a:ext cx="6858000" cy="8964488"/>
          </a:xfrm>
          <a:prstGeom prst="rect">
            <a:avLst/>
          </a:prstGeom>
        </p:spPr>
      </p:pic>
      <p:sp>
        <p:nvSpPr>
          <p:cNvPr id="5" name="Content Placeholder 2"/>
          <p:cNvSpPr>
            <a:spLocks noGrp="1"/>
          </p:cNvSpPr>
          <p:nvPr>
            <p:ph idx="1"/>
          </p:nvPr>
        </p:nvSpPr>
        <p:spPr>
          <a:xfrm>
            <a:off x="1043608" y="1495325"/>
            <a:ext cx="6840760" cy="4525963"/>
          </a:xfrm>
        </p:spPr>
        <p:txBody>
          <a:bodyPr>
            <a:noAutofit/>
          </a:bodyPr>
          <a:lstStyle/>
          <a:p>
            <a:pPr algn="ctr"/>
            <a:r>
              <a:rPr lang="pt-BR" b="1" dirty="0" smtClean="0"/>
              <a:t>“</a:t>
            </a:r>
            <a:r>
              <a:rPr lang="pt-BR" b="1" i="1" baseline="30000" dirty="0" smtClean="0"/>
              <a:t>1</a:t>
            </a:r>
            <a:r>
              <a:rPr lang="pt-BR" b="1" i="1" dirty="0" smtClean="0"/>
              <a:t>Depois destas coisas, olhei, e eis que estava uma porta aberta no céu; e a primeira voz que, como de trombeta, ouvira falar comigo, disse: Sobe aqui, e mostrar-te-ei as coisas que </a:t>
            </a:r>
            <a:r>
              <a:rPr lang="pt-BR" b="1" i="1" u="sng" dirty="0" smtClean="0"/>
              <a:t>depois destas devem acontecer</a:t>
            </a:r>
            <a:r>
              <a:rPr lang="pt-BR" b="1" i="1" dirty="0" smtClean="0"/>
              <a:t>.”</a:t>
            </a:r>
          </a:p>
          <a:p>
            <a:pPr algn="ctr"/>
            <a:endParaRPr lang="pt-BR" sz="1200" b="1" i="1" dirty="0" smtClean="0"/>
          </a:p>
          <a:p>
            <a:pPr marL="185738"/>
            <a:r>
              <a:rPr lang="pt-BR" b="1" dirty="0" smtClean="0"/>
              <a:t>Estas últimas quatro palavras mostram que isso está começando a terceira divisão (Apo. 1:19):</a:t>
            </a:r>
          </a:p>
          <a:p>
            <a:pPr marL="542925" indent="-357188">
              <a:buAutoNum type="arabicPeriod"/>
            </a:pPr>
            <a:r>
              <a:rPr lang="pt-BR" b="1" kern="50" dirty="0" smtClean="0">
                <a:solidFill>
                  <a:srgbClr val="000000"/>
                </a:solidFill>
                <a:ea typeface="Times New Roman"/>
              </a:rPr>
              <a:t>“as coisas que tens visto” – cap. 1</a:t>
            </a:r>
          </a:p>
          <a:p>
            <a:pPr marL="542925" indent="-357188">
              <a:buFont typeface="Arial" pitchFamily="34" charset="0"/>
              <a:buAutoNum type="arabicPeriod"/>
            </a:pPr>
            <a:r>
              <a:rPr lang="pt-BR" b="1" kern="50" dirty="0" smtClean="0">
                <a:solidFill>
                  <a:srgbClr val="000000"/>
                </a:solidFill>
                <a:ea typeface="Times New Roman"/>
              </a:rPr>
              <a:t>“as que são” – cap. 2-3</a:t>
            </a:r>
          </a:p>
          <a:p>
            <a:pPr marL="542925" indent="-357188">
              <a:buFont typeface="Arial" pitchFamily="34" charset="0"/>
              <a:buAutoNum type="arabicPeriod"/>
            </a:pPr>
            <a:r>
              <a:rPr lang="pt-BR" b="1" kern="50" dirty="0" smtClean="0">
                <a:solidFill>
                  <a:srgbClr val="000000"/>
                </a:solidFill>
                <a:ea typeface="Times New Roman"/>
              </a:rPr>
              <a:t>“as que depois destas hão de acontecer” – cap. 4-22</a:t>
            </a:r>
          </a:p>
          <a:p>
            <a:pPr marL="457200" indent="-457200" algn="ctr">
              <a:buAutoNum type="arabicPeriod"/>
            </a:pPr>
            <a:endParaRPr lang="pt-BR" b="1" kern="50" dirty="0" smtClean="0">
              <a:solidFill>
                <a:srgbClr val="000000"/>
              </a:solidFill>
              <a:ea typeface="Times New Roman"/>
            </a:endParaRPr>
          </a:p>
          <a:p>
            <a:pPr algn="ctr"/>
            <a:endParaRPr lang="pt-BR" b="1" dirty="0"/>
          </a:p>
        </p:txBody>
      </p:sp>
      <p:sp>
        <p:nvSpPr>
          <p:cNvPr id="16" name="Rectangle 15"/>
          <p:cNvSpPr/>
          <p:nvPr/>
        </p:nvSpPr>
        <p:spPr>
          <a:xfrm>
            <a:off x="77490" y="358170"/>
            <a:ext cx="889248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O Convite Para João (4:1)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rrebatamento (1).jpg"/>
          <p:cNvPicPr>
            <a:picLocks noChangeAspect="1"/>
          </p:cNvPicPr>
          <p:nvPr/>
        </p:nvPicPr>
        <p:blipFill>
          <a:blip r:embed="rId2" cstate="print"/>
          <a:stretch>
            <a:fillRect/>
          </a:stretch>
        </p:blipFill>
        <p:spPr>
          <a:xfrm>
            <a:off x="-252536" y="-243408"/>
            <a:ext cx="9396536" cy="7101408"/>
          </a:xfrm>
          <a:prstGeom prst="rect">
            <a:avLst/>
          </a:prstGeom>
          <a:ln>
            <a:solidFill>
              <a:schemeClr val="accent2">
                <a:lumMod val="75000"/>
              </a:schemeClr>
            </a:solidFill>
          </a:ln>
        </p:spPr>
      </p:pic>
      <p:pic>
        <p:nvPicPr>
          <p:cNvPr id="7" name="Picture 6" descr="image_preview.png"/>
          <p:cNvPicPr>
            <a:picLocks noChangeAspect="1"/>
          </p:cNvPicPr>
          <p:nvPr/>
        </p:nvPicPr>
        <p:blipFill>
          <a:blip r:embed="rId3" cstate="print">
            <a:lum/>
          </a:blip>
          <a:stretch>
            <a:fillRect/>
          </a:stretch>
        </p:blipFill>
        <p:spPr>
          <a:xfrm rot="16200000">
            <a:off x="1125252" y="-1025861"/>
            <a:ext cx="6858000" cy="8964488"/>
          </a:xfrm>
          <a:prstGeom prst="rect">
            <a:avLst/>
          </a:prstGeom>
        </p:spPr>
      </p:pic>
      <p:sp>
        <p:nvSpPr>
          <p:cNvPr id="8" name="Rectangle 7"/>
          <p:cNvSpPr/>
          <p:nvPr/>
        </p:nvSpPr>
        <p:spPr>
          <a:xfrm>
            <a:off x="298014" y="420162"/>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O Trono de Deus (4:2-3)</a:t>
            </a:r>
          </a:p>
        </p:txBody>
      </p:sp>
      <p:sp>
        <p:nvSpPr>
          <p:cNvPr id="9" name="Rectangle 8"/>
          <p:cNvSpPr/>
          <p:nvPr/>
        </p:nvSpPr>
        <p:spPr>
          <a:xfrm>
            <a:off x="1187624" y="1988840"/>
            <a:ext cx="6696744" cy="2160591"/>
          </a:xfrm>
          <a:prstGeom prst="rect">
            <a:avLst/>
          </a:prstGeom>
        </p:spPr>
        <p:txBody>
          <a:bodyPr wrap="square">
            <a:spAutoFit/>
          </a:bodyPr>
          <a:lstStyle/>
          <a:p>
            <a:pPr lvl="0" algn="ctr">
              <a:spcBef>
                <a:spcPct val="20000"/>
              </a:spcBef>
            </a:pPr>
            <a:r>
              <a:rPr lang="pt-BR" sz="2400" b="1" i="1" dirty="0" smtClean="0">
                <a:solidFill>
                  <a:prstClr val="black"/>
                </a:solidFill>
                <a:latin typeface="Arial" pitchFamily="34" charset="0"/>
                <a:cs typeface="Arial" pitchFamily="34" charset="0"/>
              </a:rPr>
              <a:t>“</a:t>
            </a:r>
            <a:r>
              <a:rPr lang="pt-BR" sz="2400" b="1" i="1" baseline="30000" dirty="0" smtClean="0">
                <a:solidFill>
                  <a:prstClr val="black"/>
                </a:solidFill>
                <a:latin typeface="Arial" pitchFamily="34" charset="0"/>
                <a:cs typeface="Arial" pitchFamily="34" charset="0"/>
              </a:rPr>
              <a:t>2</a:t>
            </a:r>
            <a:r>
              <a:rPr lang="pt-BR" sz="2400" b="1" i="1" dirty="0" smtClean="0">
                <a:solidFill>
                  <a:prstClr val="black"/>
                </a:solidFill>
                <a:latin typeface="Arial" pitchFamily="34" charset="0"/>
                <a:cs typeface="Arial" pitchFamily="34" charset="0"/>
              </a:rPr>
              <a:t>E logo </a:t>
            </a:r>
            <a:r>
              <a:rPr lang="pt-BR" sz="2400" b="1" i="1" u="sng" dirty="0" smtClean="0">
                <a:solidFill>
                  <a:prstClr val="black"/>
                </a:solidFill>
                <a:latin typeface="Arial" pitchFamily="34" charset="0"/>
                <a:cs typeface="Arial" pitchFamily="34" charset="0"/>
              </a:rPr>
              <a:t>fui arrebatado no Espírito</a:t>
            </a:r>
            <a:r>
              <a:rPr lang="pt-BR" sz="2400" b="1" i="1" dirty="0" smtClean="0">
                <a:solidFill>
                  <a:prstClr val="black"/>
                </a:solidFill>
                <a:latin typeface="Arial" pitchFamily="34" charset="0"/>
                <a:cs typeface="Arial" pitchFamily="34" charset="0"/>
              </a:rPr>
              <a:t>,...”</a:t>
            </a:r>
          </a:p>
          <a:p>
            <a:pPr lvl="0" algn="ctr">
              <a:spcBef>
                <a:spcPct val="20000"/>
              </a:spcBef>
            </a:pPr>
            <a:endParaRPr lang="pt-BR" sz="2400" b="1" i="1" dirty="0" smtClean="0">
              <a:solidFill>
                <a:prstClr val="black"/>
              </a:solidFill>
              <a:latin typeface="Arial" pitchFamily="34" charset="0"/>
              <a:cs typeface="Arial" pitchFamily="34" charset="0"/>
            </a:endParaRPr>
          </a:p>
          <a:p>
            <a:pPr lvl="0">
              <a:spcBef>
                <a:spcPct val="20000"/>
              </a:spcBef>
            </a:pPr>
            <a:r>
              <a:rPr lang="pt-BR" sz="2400" b="1" dirty="0" smtClean="0">
                <a:solidFill>
                  <a:prstClr val="black"/>
                </a:solidFill>
                <a:latin typeface="Arial" pitchFamily="34" charset="0"/>
                <a:cs typeface="Arial" pitchFamily="34" charset="0"/>
              </a:rPr>
              <a:t>Creio que isso também fala da igreja sendo arrebatada para o céu.</a:t>
            </a:r>
          </a:p>
          <a:p>
            <a:pPr lvl="0">
              <a:spcBef>
                <a:spcPct val="20000"/>
              </a:spcBef>
            </a:pPr>
            <a:endParaRPr lang="pt-BR" sz="2400" b="1" i="1"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xEl>
                                              <p:pRg st="0" end="0"/>
                                            </p:txEl>
                                          </p:spTgt>
                                        </p:tgtEl>
                                      </p:cBhvr>
                                    </p:animEffect>
                                    <p:set>
                                      <p:cBhvr>
                                        <p:cTn id="25" dur="1" fill="hold">
                                          <p:stCondLst>
                                            <p:cond delay="499"/>
                                          </p:stCondLst>
                                        </p:cTn>
                                        <p:tgtEl>
                                          <p:spTgt spid="9">
                                            <p:txEl>
                                              <p:pRg st="0" end="0"/>
                                            </p:txEl>
                                          </p:spTgt>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9">
                                            <p:txEl>
                                              <p:pRg st="2" end="2"/>
                                            </p:txEl>
                                          </p:spTgt>
                                        </p:tgtEl>
                                      </p:cBhvr>
                                    </p:animEffect>
                                    <p:set>
                                      <p:cBhvr>
                                        <p:cTn id="28" dur="1" fill="hold">
                                          <p:stCondLst>
                                            <p:cond delay="499"/>
                                          </p:stCondLst>
                                        </p:cTn>
                                        <p:tgtEl>
                                          <p:spTgt spid="9">
                                            <p:txEl>
                                              <p:pRg st="2" end="2"/>
                                            </p:txEl>
                                          </p:spTgt>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2941.png"/>
          <p:cNvPicPr>
            <a:picLocks noChangeAspect="1"/>
          </p:cNvPicPr>
          <p:nvPr/>
        </p:nvPicPr>
        <p:blipFill>
          <a:blip r:embed="rId2" cstate="print"/>
          <a:stretch>
            <a:fillRect/>
          </a:stretch>
        </p:blipFill>
        <p:spPr>
          <a:xfrm>
            <a:off x="-180528" y="-243408"/>
            <a:ext cx="9505055" cy="7339334"/>
          </a:xfrm>
          <a:prstGeom prst="rect">
            <a:avLst/>
          </a:prstGeom>
        </p:spPr>
      </p:pic>
      <p:sp>
        <p:nvSpPr>
          <p:cNvPr id="5" name="Rectangle 4"/>
          <p:cNvSpPr/>
          <p:nvPr/>
        </p:nvSpPr>
        <p:spPr>
          <a:xfrm>
            <a:off x="0" y="4365104"/>
            <a:ext cx="9144000" cy="2797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p:cNvSpPr/>
          <p:nvPr/>
        </p:nvSpPr>
        <p:spPr>
          <a:xfrm>
            <a:off x="0" y="0"/>
            <a:ext cx="26997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6"/>
          <p:cNvSpPr/>
          <p:nvPr/>
        </p:nvSpPr>
        <p:spPr>
          <a:xfrm>
            <a:off x="6444208" y="0"/>
            <a:ext cx="26997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7" descr="image_preview.png"/>
          <p:cNvPicPr>
            <a:picLocks noChangeAspect="1"/>
          </p:cNvPicPr>
          <p:nvPr/>
        </p:nvPicPr>
        <p:blipFill>
          <a:blip r:embed="rId3" cstate="print">
            <a:lum/>
          </a:blip>
          <a:stretch>
            <a:fillRect/>
          </a:stretch>
        </p:blipFill>
        <p:spPr>
          <a:xfrm rot="16200000">
            <a:off x="1125252" y="-1053244"/>
            <a:ext cx="6858000" cy="8964488"/>
          </a:xfrm>
          <a:prstGeom prst="rect">
            <a:avLst/>
          </a:prstGeom>
        </p:spPr>
      </p:pic>
      <p:sp>
        <p:nvSpPr>
          <p:cNvPr id="9" name="Rectangle 8"/>
          <p:cNvSpPr/>
          <p:nvPr/>
        </p:nvSpPr>
        <p:spPr>
          <a:xfrm>
            <a:off x="298014" y="420162"/>
            <a:ext cx="8640960" cy="769441"/>
          </a:xfrm>
          <a:prstGeom prst="rect">
            <a:avLst/>
          </a:prstGeom>
          <a:solidFill>
            <a:schemeClr val="accent1"/>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O Trono de Deus (4:2-3)</a:t>
            </a:r>
          </a:p>
        </p:txBody>
      </p:sp>
      <p:sp>
        <p:nvSpPr>
          <p:cNvPr id="10" name="Rectangle 9"/>
          <p:cNvSpPr/>
          <p:nvPr/>
        </p:nvSpPr>
        <p:spPr>
          <a:xfrm>
            <a:off x="1187624" y="1988840"/>
            <a:ext cx="6696744" cy="3564053"/>
          </a:xfrm>
          <a:prstGeom prst="rect">
            <a:avLst/>
          </a:prstGeom>
        </p:spPr>
        <p:txBody>
          <a:bodyPr wrap="square">
            <a:spAutoFit/>
          </a:bodyPr>
          <a:lstStyle/>
          <a:p>
            <a:pPr lvl="0" algn="ctr">
              <a:spcBef>
                <a:spcPct val="20000"/>
              </a:spcBef>
            </a:pPr>
            <a:r>
              <a:rPr lang="pt-BR" sz="2400" b="1" i="1" dirty="0" smtClean="0">
                <a:solidFill>
                  <a:prstClr val="black"/>
                </a:solidFill>
                <a:latin typeface="Arial" pitchFamily="34" charset="0"/>
                <a:cs typeface="Arial" pitchFamily="34" charset="0"/>
              </a:rPr>
              <a:t>“ </a:t>
            </a:r>
            <a:r>
              <a:rPr lang="pt-BR" sz="2400" b="1" i="1" baseline="30000" dirty="0" smtClean="0">
                <a:solidFill>
                  <a:prstClr val="black"/>
                </a:solidFill>
                <a:latin typeface="Arial" pitchFamily="34" charset="0"/>
                <a:cs typeface="Arial" pitchFamily="34" charset="0"/>
              </a:rPr>
              <a:t>2</a:t>
            </a:r>
            <a:r>
              <a:rPr lang="pt-BR" sz="2400" b="1" i="1" dirty="0" smtClean="0">
                <a:solidFill>
                  <a:prstClr val="black"/>
                </a:solidFill>
                <a:latin typeface="Arial" pitchFamily="34" charset="0"/>
                <a:cs typeface="Arial" pitchFamily="34" charset="0"/>
              </a:rPr>
              <a:t>E logo fui arrebatado no Espírito, e eis que </a:t>
            </a:r>
            <a:r>
              <a:rPr lang="pt-BR" sz="2400" b="1" i="1" u="sng" dirty="0" smtClean="0">
                <a:solidFill>
                  <a:prstClr val="black"/>
                </a:solidFill>
                <a:latin typeface="Arial" pitchFamily="34" charset="0"/>
                <a:cs typeface="Arial" pitchFamily="34" charset="0"/>
              </a:rPr>
              <a:t>um trono </a:t>
            </a:r>
            <a:r>
              <a:rPr lang="pt-BR" sz="2400" b="1" i="1" dirty="0" smtClean="0">
                <a:solidFill>
                  <a:prstClr val="black"/>
                </a:solidFill>
                <a:latin typeface="Arial" pitchFamily="34" charset="0"/>
                <a:cs typeface="Arial" pitchFamily="34" charset="0"/>
              </a:rPr>
              <a:t>estava posto no céu, e um assentado sobre o trono.</a:t>
            </a:r>
            <a:r>
              <a:rPr lang="pt-BR" sz="2400" b="1" i="1" baseline="30000" dirty="0" smtClean="0">
                <a:solidFill>
                  <a:prstClr val="black"/>
                </a:solidFill>
                <a:latin typeface="Arial" pitchFamily="34" charset="0"/>
                <a:cs typeface="Arial" pitchFamily="34" charset="0"/>
              </a:rPr>
              <a:t> 3</a:t>
            </a:r>
            <a:r>
              <a:rPr lang="pt-BR" sz="2400" b="1" i="1" dirty="0" smtClean="0">
                <a:solidFill>
                  <a:prstClr val="black"/>
                </a:solidFill>
                <a:latin typeface="Arial" pitchFamily="34" charset="0"/>
                <a:cs typeface="Arial" pitchFamily="34" charset="0"/>
              </a:rPr>
              <a:t>E o que estava assentado era, na aparência, semelhante à pedra jaspe e sardônica; e o arco celeste estava ao redor do trono, e parecia semelhante à esmeralda.</a:t>
            </a:r>
            <a:r>
              <a:rPr lang="pt-BR" sz="2400" b="1" i="1" baseline="30000" dirty="0" smtClean="0">
                <a:solidFill>
                  <a:prstClr val="black"/>
                </a:solidFill>
                <a:latin typeface="Arial" pitchFamily="34" charset="0"/>
                <a:cs typeface="Arial" pitchFamily="34" charset="0"/>
              </a:rPr>
              <a:t>”</a:t>
            </a:r>
          </a:p>
          <a:p>
            <a:pPr lvl="0" algn="ctr">
              <a:spcBef>
                <a:spcPct val="20000"/>
              </a:spcBef>
            </a:pPr>
            <a:endParaRPr lang="pt-BR" sz="2400" b="1" i="1" dirty="0" smtClean="0">
              <a:solidFill>
                <a:prstClr val="black"/>
              </a:solidFill>
              <a:latin typeface="Arial" pitchFamily="34" charset="0"/>
              <a:cs typeface="Arial" pitchFamily="34" charset="0"/>
            </a:endParaRPr>
          </a:p>
          <a:p>
            <a:pPr lvl="0" algn="ctr">
              <a:spcBef>
                <a:spcPct val="20000"/>
              </a:spcBef>
            </a:pPr>
            <a:r>
              <a:rPr lang="pt-BR" sz="2400" b="1" dirty="0" smtClean="0">
                <a:solidFill>
                  <a:prstClr val="black"/>
                </a:solidFill>
                <a:latin typeface="Arial" pitchFamily="34" charset="0"/>
                <a:cs typeface="Arial" pitchFamily="34" charset="0"/>
              </a:rPr>
              <a:t>Será ainda mais espetacular do que isso!!</a:t>
            </a:r>
            <a:endParaRPr lang="pt-BR" sz="2400" b="1"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10">
                                            <p:txEl>
                                              <p:pRg st="0" end="0"/>
                                            </p:txEl>
                                          </p:spTgt>
                                        </p:tgtEl>
                                      </p:cBhvr>
                                    </p:animEffect>
                                    <p:set>
                                      <p:cBhvr>
                                        <p:cTn id="20" dur="1" fill="hold">
                                          <p:stCondLst>
                                            <p:cond delay="499"/>
                                          </p:stCondLst>
                                        </p:cTn>
                                        <p:tgtEl>
                                          <p:spTgt spid="10">
                                            <p:txEl>
                                              <p:pRg st="0" end="0"/>
                                            </p:txEl>
                                          </p:spTgt>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10">
                                            <p:txEl>
                                              <p:pRg st="2" end="2"/>
                                            </p:txEl>
                                          </p:spTgt>
                                        </p:tgtEl>
                                      </p:cBhvr>
                                    </p:animEffect>
                                    <p:set>
                                      <p:cBhvr>
                                        <p:cTn id="23" dur="1" fill="hold">
                                          <p:stCondLst>
                                            <p:cond delay="499"/>
                                          </p:stCondLst>
                                        </p:cTn>
                                        <p:tgtEl>
                                          <p:spTgt spid="10">
                                            <p:txEl>
                                              <p:pRg st="2" end="2"/>
                                            </p:txEl>
                                          </p:spTgt>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7688</TotalTime>
  <Words>2159</Words>
  <Application>Microsoft Office PowerPoint</Application>
  <PresentationFormat>On-screen Show (4:3)</PresentationFormat>
  <Paragraphs>323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Apocalipse</dc:title>
  <dc:creator>Owner</dc:creator>
  <cp:lastModifiedBy>Owner</cp:lastModifiedBy>
  <cp:revision>269</cp:revision>
  <dcterms:created xsi:type="dcterms:W3CDTF">2016-05-03T20:47:01Z</dcterms:created>
  <dcterms:modified xsi:type="dcterms:W3CDTF">2016-09-22T13:58:39Z</dcterms:modified>
</cp:coreProperties>
</file>